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20078D6-A1B8-4CCF-9E8A-370E2F7AA6B8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ya Beznosko" initials="TB" lastIdx="1" clrIdx="0">
    <p:extLst>
      <p:ext uri="{19B8F6BF-5375-455C-9EA6-DF929625EA0E}">
        <p15:presenceInfo xmlns:p15="http://schemas.microsoft.com/office/powerpoint/2012/main" userId="5b6a88303792f9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3T22:07:43.440" idx="1">
    <p:pos x="5757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56E3B-A56A-48F8-9E73-4969FE0FA8E0}" type="datetimeFigureOut">
              <a:rPr lang="ru-UA" smtClean="0"/>
              <a:t>04.11.2024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E5BBF-96DA-4EB3-83C1-51ADD845643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405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E5BBF-96DA-4EB3-83C1-51ADD845643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943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E5BBF-96DA-4EB3-83C1-51ADD8456439}" type="slidenum">
              <a:rPr lang="ru-UA" smtClean="0"/>
              <a:t>2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588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656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712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74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13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98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19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47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59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22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53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83AB3-3731-4609-A68F-911BA781A0C4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96FA-9F1B-4E32-A349-9D97E40E1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96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8%D0%BE%D0%B2%D0%BA%D0%BE%D0%BF%D1%80%D1%8F%D0%B4_%D1%88%D0%BE%D0%B2%D0%BA%D0%BE%D0%B2%D0%B8%D1%87%D0%BD%D0%B8%D0%B9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uk.wikipedia.org/wiki/%D0%97%D0%B0%D0%BF%D0%B8%D0%BB%D0%B5%D0%BD%D0%BD%D1%8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A1%D0%B2%D1%96%D0%B9%D1%81%D1%8C%D0%BA%D1%96_%D1%82%D0%B2%D0%B0%D1%80%D0%B8%D0%BD%D0%B8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0" y="20795"/>
            <a:ext cx="937239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B69283-D193-C03C-858D-C7FD558CD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174149"/>
            <a:ext cx="2664296" cy="31683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1CB7F3-F3FC-8F98-1922-F583AD037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696" y="2800705"/>
            <a:ext cx="2629792" cy="30045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699BF6-0B35-9661-5C7F-E3811CA9E52F}"/>
              </a:ext>
            </a:extLst>
          </p:cNvPr>
          <p:cNvSpPr txBox="1"/>
          <p:nvPr/>
        </p:nvSpPr>
        <p:spPr>
          <a:xfrm>
            <a:off x="1691680" y="672086"/>
            <a:ext cx="72728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b="1" i="1" u="none" strike="noStrike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Відвідуюи</a:t>
            </a:r>
            <a:r>
              <a:rPr lang="ru-UA" b="1" i="1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UA" b="1" i="1" u="none" strike="noStrike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пасіку</a:t>
            </a:r>
            <a:r>
              <a:rPr lang="ru-UA" b="1" i="1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UA" b="1" i="1" u="none" strike="noStrike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діти</a:t>
            </a:r>
            <a:r>
              <a:rPr lang="ru-UA" b="1" i="1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UA" b="1" i="1" u="none" strike="noStrike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дізналсь</a:t>
            </a:r>
            <a:r>
              <a:rPr lang="ru-UA" b="1" i="1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про </a:t>
            </a:r>
            <a:r>
              <a:rPr lang="ru-UA" b="1" i="1" u="none" strike="noStrike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медоносну</a:t>
            </a:r>
            <a:r>
              <a:rPr lang="ru-UA" b="1" i="1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UA" b="1" i="1" u="none" strike="noStrike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бджолу</a:t>
            </a:r>
            <a:r>
              <a:rPr lang="ru-UA" b="1" i="1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b="1" i="1" u="none" strike="noStrike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Свійська</a:t>
            </a:r>
            <a:r>
              <a:rPr lang="ru-RU" b="1" i="1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1" i="1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Свійські твари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комаха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стратегічний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1" i="1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Запиленн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запилювач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квіткових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рослин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Бджола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медоносна й </a:t>
            </a:r>
            <a:r>
              <a:rPr lang="ru-RU" b="1" i="1" u="none" strike="noStrike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 tooltip="Шовкопряд шовковични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шовкопряд</a:t>
            </a:r>
            <a:r>
              <a:rPr lang="ru-RU" b="1" i="1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 tooltip="Шовкопряд шовковични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1" i="1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 tooltip="Шовкопряд шовковични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шовковичний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—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єдині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комахи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яких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вдалося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одомашнити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людині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  <a:endParaRPr lang="ru-UA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4EB74-476E-E94B-4475-858D5385BA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9112" y="2492895"/>
            <a:ext cx="2827066" cy="35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96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" y="1"/>
            <a:ext cx="9144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CE905E-3A40-3CF7-56C0-C3BC66766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4F095D-ADB4-8914-759E-732BF0061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708920"/>
            <a:ext cx="2232247" cy="33843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102C16-270B-DC5B-2547-0DEC21341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348880"/>
            <a:ext cx="3456384" cy="31683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BE1218-2FA3-09CD-7719-DBCEBD88C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19" y="2924944"/>
            <a:ext cx="3168353" cy="3168352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25E7E1C-FEAB-39E9-544B-8BFA8CA2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85602"/>
          </a:xfrm>
        </p:spPr>
        <p:txBody>
          <a:bodyPr>
            <a:normAutofit/>
          </a:bodyPr>
          <a:lstStyle/>
          <a:p>
            <a:r>
              <a:rPr lang="ru-UA" sz="2800" b="1" dirty="0" err="1"/>
              <a:t>Мандрівка</a:t>
            </a:r>
            <a:r>
              <a:rPr lang="ru-UA" sz="2800" b="1" dirty="0"/>
              <a:t> до </a:t>
            </a:r>
            <a:r>
              <a:rPr lang="ru-UA" sz="2800" b="1" dirty="0" err="1"/>
              <a:t>столиці</a:t>
            </a:r>
            <a:r>
              <a:rPr lang="ru-UA" sz="2800" b="1" dirty="0"/>
              <a:t> </a:t>
            </a:r>
            <a:r>
              <a:rPr lang="ru-UA" sz="2800" b="1" dirty="0" err="1"/>
              <a:t>нашого</a:t>
            </a:r>
            <a:r>
              <a:rPr lang="ru-UA" sz="2800" b="1" dirty="0"/>
              <a:t> </a:t>
            </a:r>
            <a:r>
              <a:rPr lang="ru-UA" sz="2800" b="1" dirty="0" err="1"/>
              <a:t>регіону</a:t>
            </a:r>
            <a:r>
              <a:rPr lang="ru-UA" sz="2800" b="1" dirty="0"/>
              <a:t> не </a:t>
            </a:r>
            <a:r>
              <a:rPr lang="ru-UA" sz="2800" b="1" dirty="0" err="1"/>
              <a:t>залишила</a:t>
            </a:r>
            <a:r>
              <a:rPr lang="ru-UA" sz="2800" b="1" dirty="0"/>
              <a:t> </a:t>
            </a:r>
            <a:r>
              <a:rPr lang="ru-UA" sz="2800" b="1" dirty="0" err="1"/>
              <a:t>дітей</a:t>
            </a:r>
            <a:r>
              <a:rPr lang="ru-UA" sz="2800" b="1" dirty="0"/>
              <a:t> </a:t>
            </a:r>
            <a:r>
              <a:rPr lang="ru-UA" sz="2800" b="1" dirty="0" err="1"/>
              <a:t>байдужими</a:t>
            </a:r>
            <a:r>
              <a:rPr lang="ru-UA" sz="2800" b="1" dirty="0"/>
              <a:t>. </a:t>
            </a:r>
            <a:r>
              <a:rPr lang="ru-UA" sz="2800" b="1" dirty="0" err="1"/>
              <a:t>Сподіваємось</a:t>
            </a:r>
            <a:r>
              <a:rPr lang="ru-UA" sz="2800" b="1" dirty="0"/>
              <a:t>, </a:t>
            </a:r>
            <a:r>
              <a:rPr lang="ru-UA" sz="2800" b="1" dirty="0" err="1"/>
              <a:t>яскраві</a:t>
            </a:r>
            <a:r>
              <a:rPr lang="ru-UA" sz="2800" b="1" dirty="0"/>
              <a:t> </a:t>
            </a:r>
            <a:r>
              <a:rPr lang="ru-UA" sz="2800" b="1" dirty="0" err="1"/>
              <a:t>враження</a:t>
            </a:r>
            <a:r>
              <a:rPr lang="ru-UA" sz="2800" b="1" dirty="0"/>
              <a:t> </a:t>
            </a:r>
            <a:r>
              <a:rPr lang="ru-UA" sz="2800" b="1" dirty="0" err="1"/>
              <a:t>очікують</a:t>
            </a:r>
            <a:r>
              <a:rPr lang="ru-UA" sz="2800" b="1" dirty="0"/>
              <a:t> нас в </a:t>
            </a:r>
            <a:r>
              <a:rPr lang="ru-UA" sz="2800" b="1" dirty="0" err="1"/>
              <a:t>майбутньому</a:t>
            </a:r>
            <a:r>
              <a:rPr lang="ru-UA" sz="2800" b="1" dirty="0"/>
              <a:t>, </a:t>
            </a:r>
            <a:r>
              <a:rPr lang="ru-UA" sz="2800" b="1" dirty="0" err="1"/>
              <a:t>будемо</a:t>
            </a:r>
            <a:r>
              <a:rPr lang="ru-UA" sz="2800" b="1" dirty="0"/>
              <a:t> </a:t>
            </a:r>
            <a:r>
              <a:rPr lang="ru-UA" sz="2800" b="1" dirty="0" err="1"/>
              <a:t>чекати</a:t>
            </a:r>
            <a:r>
              <a:rPr lang="ru-UA" sz="2800" b="1" dirty="0"/>
              <a:t> на них!</a:t>
            </a:r>
          </a:p>
        </p:txBody>
      </p:sp>
    </p:spTree>
    <p:extLst>
      <p:ext uri="{BB962C8B-B14F-4D97-AF65-F5344CB8AC3E}">
        <p14:creationId xmlns:p14="http://schemas.microsoft.com/office/powerpoint/2010/main" val="2973752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02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7B87AF-B0C4-9CBA-35BF-6611EDED0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83" y="2446619"/>
            <a:ext cx="2736304" cy="3384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B71D99-8B35-9ECD-169D-D8DC286C7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822" y="2852936"/>
            <a:ext cx="2664296" cy="33843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DCDCF5-86A7-1A34-0CD1-FFBC00AD9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954" y="2446619"/>
            <a:ext cx="2520280" cy="338437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20350EE-DB73-C33A-A5B3-734372ED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571" y="692696"/>
            <a:ext cx="6493214" cy="1584176"/>
          </a:xfrm>
        </p:spPr>
        <p:txBody>
          <a:bodyPr>
            <a:normAutofit/>
          </a:bodyPr>
          <a:lstStyle/>
          <a:p>
            <a:r>
              <a:rPr lang="ru-RU" sz="2400" b="1" dirty="0" err="1"/>
              <a:t>Учні</a:t>
            </a:r>
            <a:r>
              <a:rPr lang="ru-RU" sz="2400" b="1" dirty="0"/>
              <a:t> </a:t>
            </a:r>
            <a:r>
              <a:rPr lang="ru-RU" sz="2400" b="1" dirty="0" err="1"/>
              <a:t>дізнались</a:t>
            </a:r>
            <a:r>
              <a:rPr lang="ru-RU" sz="2400" b="1" dirty="0"/>
              <a:t> 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UA" sz="2400" b="1" dirty="0" err="1"/>
              <a:t>Бджол</a:t>
            </a:r>
            <a:r>
              <a:rPr lang="ru-RU" sz="2400" b="1" dirty="0" err="1"/>
              <a:t>ина</a:t>
            </a:r>
            <a:r>
              <a:rPr lang="ru-UA" sz="2400" b="1" dirty="0"/>
              <a:t> </a:t>
            </a:r>
            <a:r>
              <a:rPr lang="ru-UA" sz="2400" b="1" dirty="0" err="1"/>
              <a:t>сім</a:t>
            </a:r>
            <a:r>
              <a:rPr lang="en-US" sz="2400" b="1" dirty="0"/>
              <a:t>`</a:t>
            </a:r>
            <a:r>
              <a:rPr lang="ru-RU" sz="2400" b="1" dirty="0"/>
              <a:t>я </a:t>
            </a:r>
            <a:r>
              <a:rPr lang="ru-RU" sz="2400" b="1" dirty="0" err="1"/>
              <a:t>складається</a:t>
            </a:r>
            <a:r>
              <a:rPr lang="ru-RU" sz="2400" b="1" dirty="0"/>
              <a:t> з матки, </a:t>
            </a:r>
            <a:r>
              <a:rPr lang="ru-RU" sz="2400" b="1" dirty="0" err="1"/>
              <a:t>трутнів</a:t>
            </a:r>
            <a:r>
              <a:rPr lang="ru-RU" sz="2400" b="1" dirty="0"/>
              <a:t> та </a:t>
            </a:r>
            <a:r>
              <a:rPr lang="ru-RU" sz="2400" b="1" dirty="0" err="1"/>
              <a:t>робочих</a:t>
            </a:r>
            <a:r>
              <a:rPr lang="ru-RU" sz="2400" b="1" dirty="0"/>
              <a:t> </a:t>
            </a:r>
            <a:r>
              <a:rPr lang="ru-RU" sz="2400" b="1" dirty="0" err="1"/>
              <a:t>бджіл</a:t>
            </a:r>
            <a:r>
              <a:rPr lang="ru-RU" sz="2400" b="1" dirty="0"/>
              <a:t>. Одна </a:t>
            </a:r>
            <a:r>
              <a:rPr lang="ru-RU" sz="2400" b="1" dirty="0" err="1"/>
              <a:t>бджолина</a:t>
            </a:r>
            <a:r>
              <a:rPr lang="ru-RU" sz="2400" b="1" dirty="0"/>
              <a:t> </a:t>
            </a:r>
            <a:r>
              <a:rPr lang="ru-RU" sz="2400" b="1" dirty="0" err="1"/>
              <a:t>сім</a:t>
            </a:r>
            <a:r>
              <a:rPr lang="en-US" sz="2400" b="1" dirty="0"/>
              <a:t>`</a:t>
            </a:r>
            <a:r>
              <a:rPr lang="ru-RU" sz="2400" b="1" dirty="0"/>
              <a:t>я </a:t>
            </a:r>
            <a:r>
              <a:rPr lang="ru-RU" sz="2400" b="1" dirty="0" err="1"/>
              <a:t>налічує</a:t>
            </a:r>
            <a:r>
              <a:rPr lang="ru-RU" sz="2400" b="1" dirty="0"/>
              <a:t> 80 – 100 </a:t>
            </a:r>
            <a:r>
              <a:rPr lang="ru-RU" sz="2400" b="1" dirty="0" err="1"/>
              <a:t>тисяч</a:t>
            </a:r>
            <a:r>
              <a:rPr lang="ru-RU" sz="2400" b="1" dirty="0"/>
              <a:t> </a:t>
            </a:r>
            <a:r>
              <a:rPr lang="ru-RU" sz="2400" b="1" dirty="0" err="1"/>
              <a:t>бджіл</a:t>
            </a:r>
            <a:r>
              <a:rPr lang="ru-RU" sz="2400" b="1" dirty="0"/>
              <a:t> . Нею </a:t>
            </a:r>
            <a:r>
              <a:rPr lang="ru-RU" sz="2400" b="1" dirty="0" err="1"/>
              <a:t>керує</a:t>
            </a:r>
            <a:r>
              <a:rPr lang="ru-RU" sz="2400" b="1" dirty="0"/>
              <a:t> одна матка !</a:t>
            </a:r>
            <a:endParaRPr lang="ru-UA" sz="2400" b="1" dirty="0"/>
          </a:p>
        </p:txBody>
      </p:sp>
    </p:spTree>
    <p:extLst>
      <p:ext uri="{BB962C8B-B14F-4D97-AF65-F5344CB8AC3E}">
        <p14:creationId xmlns:p14="http://schemas.microsoft.com/office/powerpoint/2010/main" val="2658546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" y="1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43CAD0-F761-55E5-92A5-58B17F5BD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87" y="2590415"/>
            <a:ext cx="2451272" cy="30963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4D7C9C-4E80-A414-715B-04321DE49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170" y="2924944"/>
            <a:ext cx="2798106" cy="32197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6E5A61-DC8B-AEA8-A819-2AFAEC240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250" y="2467057"/>
            <a:ext cx="2237879" cy="3219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1D225-2F2A-C315-AC2B-1F69B28F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623916"/>
            <a:ext cx="6068518" cy="2506290"/>
          </a:xfrm>
        </p:spPr>
        <p:txBody>
          <a:bodyPr>
            <a:normAutofit/>
          </a:bodyPr>
          <a:lstStyle/>
          <a:p>
            <a:r>
              <a:rPr lang="ru-UA" sz="3200" b="1" dirty="0" err="1"/>
              <a:t>Діти</a:t>
            </a:r>
            <a:r>
              <a:rPr lang="ru-UA" sz="3200" b="1" dirty="0"/>
              <a:t> </a:t>
            </a:r>
            <a:r>
              <a:rPr lang="ru-UA" sz="3200" b="1" dirty="0" err="1"/>
              <a:t>отримали</a:t>
            </a:r>
            <a:r>
              <a:rPr lang="ru-UA" sz="3200" b="1" dirty="0"/>
              <a:t> </a:t>
            </a:r>
            <a:r>
              <a:rPr lang="ru-UA" sz="3200" b="1" dirty="0" err="1"/>
              <a:t>інформацію</a:t>
            </a:r>
            <a:r>
              <a:rPr lang="ru-UA" sz="3200" b="1" dirty="0"/>
              <a:t> про </a:t>
            </a:r>
            <a:r>
              <a:rPr lang="ru-UA" sz="3200" b="1" dirty="0" err="1"/>
              <a:t>цілющі</a:t>
            </a:r>
            <a:r>
              <a:rPr lang="ru-UA" sz="3200" b="1" dirty="0"/>
              <a:t> </a:t>
            </a:r>
            <a:r>
              <a:rPr lang="ru-UA" sz="3200" b="1" dirty="0" err="1"/>
              <a:t>властивості</a:t>
            </a:r>
            <a:r>
              <a:rPr lang="ru-UA" sz="3200" b="1" dirty="0"/>
              <a:t> меду</a:t>
            </a:r>
          </a:p>
        </p:txBody>
      </p:sp>
    </p:spTree>
    <p:extLst>
      <p:ext uri="{BB962C8B-B14F-4D97-AF65-F5344CB8AC3E}">
        <p14:creationId xmlns:p14="http://schemas.microsoft.com/office/powerpoint/2010/main" val="3150833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79" y="1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D1BC96-7F67-0672-67C6-C5B9FCA20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564904"/>
            <a:ext cx="2448272" cy="32015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0DB914-3173-3B2D-D49E-9AD081469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207" y="2996952"/>
            <a:ext cx="2448272" cy="33746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CEF5F9-310F-1DE0-EDAF-296F11EB2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914" y="2564904"/>
            <a:ext cx="2520280" cy="34738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FCC66-0BFC-4141-3575-86D26A40D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077350"/>
            <a:ext cx="6984776" cy="792088"/>
          </a:xfrm>
        </p:spPr>
        <p:txBody>
          <a:bodyPr>
            <a:normAutofit fontScale="90000"/>
          </a:bodyPr>
          <a:lstStyle/>
          <a:p>
            <a:r>
              <a:rPr lang="ru-UA" b="1" dirty="0" err="1"/>
              <a:t>Під</a:t>
            </a:r>
            <a:r>
              <a:rPr lang="ru-UA" b="1" dirty="0"/>
              <a:t> час занять </a:t>
            </a:r>
            <a:r>
              <a:rPr lang="ru-UA" b="1" dirty="0" err="1"/>
              <a:t>учні</a:t>
            </a:r>
            <a:r>
              <a:rPr lang="ru-UA" b="1" dirty="0"/>
              <a:t> </a:t>
            </a:r>
            <a:r>
              <a:rPr lang="ru-UA" b="1" dirty="0" err="1"/>
              <a:t>ознайомились</a:t>
            </a:r>
            <a:r>
              <a:rPr lang="ru-UA" b="1" dirty="0"/>
              <a:t> </a:t>
            </a:r>
            <a:r>
              <a:rPr lang="ru-UA" b="1" dirty="0" err="1"/>
              <a:t>із</a:t>
            </a:r>
            <a:r>
              <a:rPr lang="ru-UA" b="1" dirty="0"/>
              <a:t> </a:t>
            </a:r>
            <a:r>
              <a:rPr lang="ru-UA" b="1" dirty="0" err="1"/>
              <a:t>технологією</a:t>
            </a:r>
            <a:r>
              <a:rPr lang="ru-UA" b="1" dirty="0"/>
              <a:t> </a:t>
            </a:r>
            <a:r>
              <a:rPr lang="ru-UA" b="1" dirty="0" err="1"/>
              <a:t>виготевлення</a:t>
            </a:r>
            <a:r>
              <a:rPr lang="ru-UA" b="1" dirty="0"/>
              <a:t> </a:t>
            </a:r>
            <a:r>
              <a:rPr lang="ru-UA" b="1" dirty="0" err="1"/>
              <a:t>колекції</a:t>
            </a:r>
            <a:r>
              <a:rPr lang="ru-UA" b="1" dirty="0"/>
              <a:t> комах</a:t>
            </a:r>
          </a:p>
        </p:txBody>
      </p:sp>
    </p:spTree>
    <p:extLst>
      <p:ext uri="{BB962C8B-B14F-4D97-AF65-F5344CB8AC3E}">
        <p14:creationId xmlns:p14="http://schemas.microsoft.com/office/powerpoint/2010/main" val="358388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39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9A9BC-A3B5-F199-ED05-0A53BC3AD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293" y="3123829"/>
            <a:ext cx="1944216" cy="30414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257E44-4D63-8403-DD1C-36F44307A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673" y="3529567"/>
            <a:ext cx="2160239" cy="27363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913447-17C2-D2D2-93F1-FAB1E7A5B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713" y="2636912"/>
            <a:ext cx="2268759" cy="280831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A1D4431-007B-636D-0131-0D51B288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56" y="188640"/>
            <a:ext cx="8003232" cy="2557909"/>
          </a:xfrm>
        </p:spPr>
        <p:txBody>
          <a:bodyPr>
            <a:normAutofit/>
          </a:bodyPr>
          <a:lstStyle/>
          <a:p>
            <a:r>
              <a:rPr lang="ru-UA" sz="2400" b="1" dirty="0" err="1"/>
              <a:t>Створюючи</a:t>
            </a:r>
            <a:r>
              <a:rPr lang="ru-UA" sz="2400" b="1" dirty="0"/>
              <a:t> </a:t>
            </a:r>
            <a:r>
              <a:rPr lang="ru-UA" sz="2400" b="1" dirty="0" err="1"/>
              <a:t>колекції</a:t>
            </a:r>
            <a:r>
              <a:rPr lang="ru-UA" sz="2400" b="1" dirty="0"/>
              <a:t> комах</a:t>
            </a:r>
            <a:r>
              <a:rPr lang="ru-RU" sz="2400" b="1" dirty="0"/>
              <a:t>,</a:t>
            </a:r>
            <a:r>
              <a:rPr lang="ru-UA" sz="2400" b="1" dirty="0"/>
              <a:t> </a:t>
            </a:r>
            <a:r>
              <a:rPr lang="ru-UA" sz="2400" b="1" dirty="0" err="1"/>
              <a:t>діти</a:t>
            </a:r>
            <a:r>
              <a:rPr lang="ru-UA" sz="2400" b="1" dirty="0"/>
              <a:t> </a:t>
            </a:r>
            <a:r>
              <a:rPr lang="ru-UA" sz="2400" b="1" dirty="0" err="1"/>
              <a:t>засвоїли</a:t>
            </a:r>
            <a:r>
              <a:rPr lang="ru-UA" sz="2400" b="1" dirty="0"/>
              <a:t> </a:t>
            </a:r>
            <a:r>
              <a:rPr lang="ru-UA" sz="2400" b="1" dirty="0" err="1"/>
              <a:t>основні</a:t>
            </a:r>
            <a:r>
              <a:rPr lang="ru-UA" sz="2400" b="1" dirty="0"/>
              <a:t> </a:t>
            </a:r>
            <a:r>
              <a:rPr lang="ru-UA" sz="2400" b="1" dirty="0" err="1"/>
              <a:t>етапи</a:t>
            </a:r>
            <a:r>
              <a:rPr lang="ru-UA" sz="2400" b="1" dirty="0"/>
              <a:t> </a:t>
            </a:r>
            <a:r>
              <a:rPr lang="en-US" sz="2400" b="1" dirty="0"/>
              <a:t>:</a:t>
            </a:r>
            <a:r>
              <a:rPr lang="ru-UA" sz="2400" b="1" dirty="0"/>
              <a:t> </a:t>
            </a:r>
            <a:r>
              <a:rPr lang="ru-RU" sz="2400" b="1" dirty="0" err="1"/>
              <a:t>Виготовлення</a:t>
            </a:r>
            <a:r>
              <a:rPr lang="ru-RU" sz="2400" b="1" dirty="0"/>
              <a:t> </a:t>
            </a:r>
            <a:r>
              <a:rPr lang="ru-RU" sz="2400" b="1" dirty="0" err="1"/>
              <a:t>сачків</a:t>
            </a:r>
            <a:r>
              <a:rPr lang="ru-RU" sz="2400" b="1" dirty="0"/>
              <a:t> , </a:t>
            </a:r>
            <a:r>
              <a:rPr lang="ru-RU" sz="2400" b="1" dirty="0" err="1"/>
              <a:t>ловлля</a:t>
            </a:r>
            <a:r>
              <a:rPr lang="ru-RU" sz="2400" b="1" dirty="0"/>
              <a:t> комах , </a:t>
            </a:r>
            <a:r>
              <a:rPr lang="ru-RU" sz="2400" b="1" dirty="0" err="1"/>
              <a:t>моріння</a:t>
            </a:r>
            <a:r>
              <a:rPr lang="ru-RU" sz="2400" b="1" dirty="0"/>
              <a:t> комах , </a:t>
            </a:r>
            <a:r>
              <a:rPr lang="ru-RU" sz="2400" b="1" dirty="0" err="1"/>
              <a:t>створення</a:t>
            </a:r>
            <a:r>
              <a:rPr lang="ru-RU" sz="2400" b="1" dirty="0"/>
              <a:t> </a:t>
            </a:r>
            <a:r>
              <a:rPr lang="ru-RU" sz="2400" b="1" dirty="0" err="1"/>
              <a:t>матрисиків</a:t>
            </a:r>
            <a:r>
              <a:rPr lang="ru-RU" sz="2400" b="1" dirty="0"/>
              <a:t> для </a:t>
            </a:r>
            <a:r>
              <a:rPr lang="ru-RU" sz="2400" b="1" dirty="0" err="1"/>
              <a:t>зберігання</a:t>
            </a:r>
            <a:r>
              <a:rPr lang="ru-RU" sz="2400" b="1" dirty="0"/>
              <a:t> комах і </a:t>
            </a:r>
            <a:r>
              <a:rPr lang="ru-RU" sz="2400" b="1" dirty="0" err="1"/>
              <a:t>виготовлення</a:t>
            </a:r>
            <a:r>
              <a:rPr lang="ru-RU" sz="2400" b="1" dirty="0"/>
              <a:t> </a:t>
            </a:r>
            <a:r>
              <a:rPr lang="ru-RU" sz="2400" b="1" dirty="0" err="1"/>
              <a:t>колекції</a:t>
            </a:r>
            <a:r>
              <a:rPr lang="ru-RU" sz="2400" b="1" dirty="0"/>
              <a:t> комах</a:t>
            </a:r>
            <a:endParaRPr lang="ru-UA" sz="2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431A45-89DE-6587-4AC2-BE1F56E52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2132856"/>
            <a:ext cx="1774765" cy="27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641520-AFEB-8871-6A8C-4E23C4149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69" y="3002973"/>
            <a:ext cx="2211709" cy="29692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99AF79-4FE4-135C-6CB6-8FA91206D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3002973"/>
            <a:ext cx="2275315" cy="31852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BC013D-ECD5-AEC5-72E1-8D0FB468B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911" y="3821748"/>
            <a:ext cx="2275315" cy="2948947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56FB9BD-AD40-C3A8-7B19-89CB0FED1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59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UA" sz="2800" b="1" dirty="0" err="1"/>
              <a:t>Мандрівка</a:t>
            </a:r>
            <a:r>
              <a:rPr lang="ru-UA" sz="2800" b="1" dirty="0"/>
              <a:t> </a:t>
            </a:r>
            <a:r>
              <a:rPr lang="ru-UA" sz="2800" b="1" dirty="0" err="1"/>
              <a:t>екологічною</a:t>
            </a:r>
            <a:r>
              <a:rPr lang="ru-UA" sz="2800" b="1" dirty="0"/>
              <a:t> стежкою в </a:t>
            </a:r>
            <a:r>
              <a:rPr lang="ru-UA" sz="2800" b="1" dirty="0" err="1"/>
              <a:t>місцевому</a:t>
            </a:r>
            <a:r>
              <a:rPr lang="ru-UA" sz="2800" b="1" dirty="0"/>
              <a:t> парку «Памятка </a:t>
            </a:r>
            <a:r>
              <a:rPr lang="ru-UA" sz="2800" b="1" dirty="0" err="1"/>
              <a:t>природи</a:t>
            </a:r>
            <a:r>
              <a:rPr lang="ru-UA" sz="2800" b="1" dirty="0"/>
              <a:t> </a:t>
            </a:r>
            <a:r>
              <a:rPr lang="ru-UA" sz="2800" b="1" dirty="0" err="1"/>
              <a:t>Садиба</a:t>
            </a:r>
            <a:r>
              <a:rPr lang="ru-UA" sz="2800" b="1" dirty="0"/>
              <a:t> </a:t>
            </a:r>
            <a:r>
              <a:rPr lang="ru-UA" sz="2800" b="1" dirty="0" err="1"/>
              <a:t>Терещенків</a:t>
            </a:r>
            <a:r>
              <a:rPr lang="ru-UA" sz="2800" b="1" dirty="0"/>
              <a:t>».</a:t>
            </a:r>
            <a:r>
              <a:rPr lang="ru-UA" sz="2800" b="1" dirty="0" err="1"/>
              <a:t>Огляд</a:t>
            </a:r>
            <a:r>
              <a:rPr lang="ru-UA" sz="2800" b="1" dirty="0"/>
              <a:t> </a:t>
            </a:r>
            <a:r>
              <a:rPr lang="ru-UA" sz="2800" b="1" dirty="0" err="1"/>
              <a:t>рослинних</a:t>
            </a:r>
            <a:r>
              <a:rPr lang="ru-UA" sz="2800" b="1" dirty="0"/>
              <a:t> </a:t>
            </a:r>
            <a:r>
              <a:rPr lang="ru-UA" sz="2800" b="1" dirty="0" err="1"/>
              <a:t>обєктів</a:t>
            </a:r>
            <a:r>
              <a:rPr lang="ru-UA" sz="2800" b="1" dirty="0"/>
              <a:t> по </a:t>
            </a:r>
            <a:r>
              <a:rPr lang="ru-UA" sz="2800" b="1" dirty="0" err="1"/>
              <a:t>зупинках</a:t>
            </a:r>
            <a:r>
              <a:rPr lang="ru-UA" sz="2800" b="1" dirty="0"/>
              <a:t>:  </a:t>
            </a:r>
            <a:r>
              <a:rPr lang="ru-UA" sz="2800" b="1" dirty="0" err="1"/>
              <a:t>Коркове</a:t>
            </a:r>
            <a:r>
              <a:rPr lang="ru-UA" sz="2800" b="1" dirty="0"/>
              <a:t> дерево, Сосна Веймутова, </a:t>
            </a:r>
            <a:r>
              <a:rPr lang="ru-UA" sz="2800" b="1" dirty="0" err="1"/>
              <a:t>Багаторічні</a:t>
            </a:r>
            <a:r>
              <a:rPr lang="ru-UA" sz="2800" b="1" dirty="0"/>
              <a:t> дуби</a:t>
            </a:r>
          </a:p>
        </p:txBody>
      </p:sp>
    </p:spTree>
    <p:extLst>
      <p:ext uri="{BB962C8B-B14F-4D97-AF65-F5344CB8AC3E}">
        <p14:creationId xmlns:p14="http://schemas.microsoft.com/office/powerpoint/2010/main" val="2706933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2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FB6DB8-DB59-61EF-5AC3-E7BE80547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2276872"/>
            <a:ext cx="2664295" cy="38884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06C8B0-C9D4-7BD6-D6CE-094016ACA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9" y="2276872"/>
            <a:ext cx="2489441" cy="38884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9DF5DB-7634-2EE1-F9BF-E9AE015CE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032" y="2276872"/>
            <a:ext cx="2489440" cy="388843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8873A51-328D-E739-8867-D8E38A5B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UA" sz="2800" b="1" dirty="0" err="1"/>
              <a:t>Зупинка</a:t>
            </a:r>
            <a:r>
              <a:rPr lang="ru-UA" sz="2800" b="1" dirty="0"/>
              <a:t> </a:t>
            </a:r>
            <a:r>
              <a:rPr lang="ru-UA" sz="2800" b="1" dirty="0" err="1"/>
              <a:t>біля</a:t>
            </a:r>
            <a:r>
              <a:rPr lang="ru-UA" sz="2800" b="1" dirty="0"/>
              <a:t> </a:t>
            </a:r>
            <a:r>
              <a:rPr lang="ru-UA" sz="2800" b="1" dirty="0" err="1"/>
              <a:t>реліктового</a:t>
            </a:r>
            <a:r>
              <a:rPr lang="ru-UA" sz="2800" b="1" dirty="0"/>
              <a:t> дерева </a:t>
            </a:r>
            <a:r>
              <a:rPr lang="ru-UA" sz="2800" b="1" dirty="0" err="1"/>
              <a:t>Гінкго</a:t>
            </a:r>
            <a:r>
              <a:rPr lang="ru-UA" sz="2800" b="1" dirty="0"/>
              <a:t> </a:t>
            </a:r>
            <a:r>
              <a:rPr lang="ru-UA" sz="2800" b="1" dirty="0" err="1"/>
              <a:t>дволопатеве</a:t>
            </a:r>
            <a:r>
              <a:rPr lang="ru-UA" sz="2800" b="1" dirty="0"/>
              <a:t>, та </a:t>
            </a:r>
            <a:r>
              <a:rPr lang="ru-UA" sz="2800" b="1" dirty="0" err="1"/>
              <a:t>вражаюча</a:t>
            </a:r>
            <a:r>
              <a:rPr lang="ru-UA" sz="2800" b="1" dirty="0"/>
              <a:t> </a:t>
            </a:r>
            <a:r>
              <a:rPr lang="ru-UA" sz="2800" b="1" dirty="0" err="1"/>
              <a:t>липова</a:t>
            </a:r>
            <a:r>
              <a:rPr lang="ru-UA" sz="2800" b="1" dirty="0"/>
              <a:t> алея</a:t>
            </a:r>
          </a:p>
        </p:txBody>
      </p:sp>
    </p:spTree>
    <p:extLst>
      <p:ext uri="{BB962C8B-B14F-4D97-AF65-F5344CB8AC3E}">
        <p14:creationId xmlns:p14="http://schemas.microsoft.com/office/powerpoint/2010/main" val="3320163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D8ABCE-F2C8-AF4C-1067-26BB50F26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70" y="3501008"/>
            <a:ext cx="2088228" cy="26642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6545BF-8C7D-5271-A2E9-2BE576AD4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3140968"/>
            <a:ext cx="2232250" cy="30243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C1CDBB-CF25-5A22-2574-85F36E2D9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1" y="2276872"/>
            <a:ext cx="2232249" cy="3312368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6F2C089-E769-7341-B8AA-C1213360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" y="422920"/>
            <a:ext cx="8219256" cy="1853952"/>
          </a:xfrm>
        </p:spPr>
        <p:txBody>
          <a:bodyPr>
            <a:normAutofit fontScale="90000"/>
          </a:bodyPr>
          <a:lstStyle/>
          <a:p>
            <a:r>
              <a:rPr lang="ru-UA" sz="2800" b="1" dirty="0" err="1"/>
              <a:t>Дослідження</a:t>
            </a:r>
            <a:r>
              <a:rPr lang="ru-UA" sz="2800" b="1" dirty="0"/>
              <a:t> </a:t>
            </a:r>
            <a:r>
              <a:rPr lang="ru-UA" sz="2800" b="1" dirty="0" err="1"/>
              <a:t>екосистеми</a:t>
            </a:r>
            <a:r>
              <a:rPr lang="ru-UA" sz="2800" b="1" dirty="0"/>
              <a:t> </a:t>
            </a:r>
            <a:r>
              <a:rPr lang="ru-UA" sz="2800" b="1" dirty="0" err="1"/>
              <a:t>мурашника</a:t>
            </a:r>
            <a:r>
              <a:rPr lang="ru-UA" sz="2800" b="1" dirty="0"/>
              <a:t> в </a:t>
            </a:r>
            <a:r>
              <a:rPr lang="ru-UA" sz="2800" b="1" dirty="0" err="1"/>
              <a:t>місцевому</a:t>
            </a:r>
            <a:r>
              <a:rPr lang="ru-UA" sz="2800" b="1" dirty="0"/>
              <a:t> </a:t>
            </a:r>
            <a:r>
              <a:rPr lang="ru-UA" sz="2800" b="1" dirty="0" err="1"/>
              <a:t>лісі</a:t>
            </a:r>
            <a:r>
              <a:rPr lang="ru-UA" sz="2800" b="1" dirty="0"/>
              <a:t> . </a:t>
            </a:r>
            <a:r>
              <a:rPr lang="ru-UA" sz="2800" b="1" dirty="0" err="1"/>
              <a:t>Учні</a:t>
            </a:r>
            <a:r>
              <a:rPr lang="ru-UA" sz="2800" b="1" dirty="0"/>
              <a:t> </a:t>
            </a:r>
            <a:r>
              <a:rPr lang="ru-UA" sz="2800" b="1" dirty="0" err="1"/>
              <a:t>визначили</a:t>
            </a:r>
            <a:r>
              <a:rPr lang="ru-UA" sz="2800" b="1" dirty="0"/>
              <a:t> </a:t>
            </a:r>
            <a:r>
              <a:rPr lang="ru-UA" sz="2800" b="1" dirty="0" err="1"/>
              <a:t>видову</a:t>
            </a:r>
            <a:r>
              <a:rPr lang="ru-UA" sz="2800" b="1" dirty="0"/>
              <a:t> </a:t>
            </a:r>
            <a:r>
              <a:rPr lang="ru-UA" sz="2800" b="1" dirty="0" err="1"/>
              <a:t>назву</a:t>
            </a:r>
            <a:r>
              <a:rPr lang="ru-UA" sz="2800" b="1" dirty="0"/>
              <a:t> </a:t>
            </a:r>
            <a:r>
              <a:rPr lang="ru-UA" sz="2800" b="1" dirty="0" err="1"/>
              <a:t>Мурахи</a:t>
            </a:r>
            <a:r>
              <a:rPr lang="ru-UA" sz="2800" b="1" dirty="0"/>
              <a:t> </a:t>
            </a:r>
            <a:r>
              <a:rPr lang="ru-UA" sz="2800" b="1" dirty="0" err="1"/>
              <a:t>лісового</a:t>
            </a:r>
            <a:r>
              <a:rPr lang="ru-UA" sz="2800" b="1" dirty="0"/>
              <a:t>, </a:t>
            </a:r>
            <a:r>
              <a:rPr lang="ru-UA" sz="2800" b="1" dirty="0" err="1"/>
              <a:t>впевнились</a:t>
            </a:r>
            <a:r>
              <a:rPr lang="ru-UA" sz="2800" b="1" dirty="0"/>
              <a:t>, </a:t>
            </a:r>
            <a:r>
              <a:rPr lang="ru-UA" sz="2800" b="1" dirty="0" err="1"/>
              <a:t>що</a:t>
            </a:r>
            <a:r>
              <a:rPr lang="ru-UA" sz="2800" b="1" dirty="0"/>
              <a:t> </a:t>
            </a:r>
            <a:r>
              <a:rPr lang="ru-UA" sz="2800" b="1" dirty="0" err="1"/>
              <a:t>це-суспільні</a:t>
            </a:r>
            <a:r>
              <a:rPr lang="ru-UA" sz="2800" b="1" dirty="0"/>
              <a:t> </a:t>
            </a:r>
            <a:r>
              <a:rPr lang="ru-UA" sz="2800" b="1" dirty="0" err="1"/>
              <a:t>комахи</a:t>
            </a:r>
            <a:r>
              <a:rPr lang="ru-UA" sz="2800" b="1" dirty="0"/>
              <a:t>, </a:t>
            </a:r>
            <a:r>
              <a:rPr lang="ru-UA" sz="2800" b="1" dirty="0" err="1"/>
              <a:t>що</a:t>
            </a:r>
            <a:r>
              <a:rPr lang="ru-UA" sz="2800" b="1" dirty="0"/>
              <a:t> вони </a:t>
            </a:r>
            <a:r>
              <a:rPr lang="ru-UA" sz="2800" b="1" dirty="0" err="1"/>
              <a:t>мають</a:t>
            </a:r>
            <a:r>
              <a:rPr lang="ru-UA" sz="2800" b="1" dirty="0"/>
              <a:t> </a:t>
            </a:r>
            <a:r>
              <a:rPr lang="ru-UA" sz="2800" b="1" dirty="0" err="1"/>
              <a:t>надзвичайно</a:t>
            </a:r>
            <a:r>
              <a:rPr lang="ru-UA" sz="2800" b="1" dirty="0"/>
              <a:t> </a:t>
            </a:r>
            <a:r>
              <a:rPr lang="ru-UA" sz="2800" b="1" dirty="0" err="1"/>
              <a:t>важливе</a:t>
            </a:r>
            <a:r>
              <a:rPr lang="ru-UA" sz="2800" b="1" dirty="0"/>
              <a:t> </a:t>
            </a:r>
            <a:r>
              <a:rPr lang="ru-UA" sz="2800" b="1" dirty="0" err="1"/>
              <a:t>значення</a:t>
            </a:r>
            <a:r>
              <a:rPr lang="ru-UA" sz="2800" b="1" dirty="0"/>
              <a:t> в </a:t>
            </a:r>
            <a:r>
              <a:rPr lang="ru-UA" sz="2800" b="1" dirty="0" err="1"/>
              <a:t>природі</a:t>
            </a:r>
            <a:endParaRPr lang="ru-UA" sz="28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6D3937-6FD8-AB3B-FE1A-93CE283C8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88" y="2808311"/>
            <a:ext cx="2206078" cy="31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1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" y="1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A27BD5-09F2-214D-3805-8B5B74C7D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564904"/>
            <a:ext cx="2808312" cy="37444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3107EF-6F54-B6E3-9944-4CFD315B7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3429000"/>
            <a:ext cx="2376264" cy="26642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5846CA-7F71-B0F4-6083-F79408E4F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132856"/>
            <a:ext cx="4032448" cy="3960440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AB1CF37-6D38-9CC6-9BCB-523C50BC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25562"/>
          </a:xfrm>
        </p:spPr>
        <p:txBody>
          <a:bodyPr>
            <a:normAutofit/>
          </a:bodyPr>
          <a:lstStyle/>
          <a:p>
            <a:r>
              <a:rPr lang="ru-UA" sz="2800" b="1" dirty="0" err="1"/>
              <a:t>Вивчаючи</a:t>
            </a:r>
            <a:r>
              <a:rPr lang="ru-UA" sz="2800" b="1" dirty="0"/>
              <a:t> флору і фауну </a:t>
            </a:r>
            <a:r>
              <a:rPr lang="ru-UA" sz="2800" b="1" dirty="0" err="1"/>
              <a:t>нашого</a:t>
            </a:r>
            <a:r>
              <a:rPr lang="ru-UA" sz="2800" b="1" dirty="0"/>
              <a:t> </a:t>
            </a:r>
            <a:r>
              <a:rPr lang="ru-UA" sz="2800" b="1" dirty="0" err="1"/>
              <a:t>регіону</a:t>
            </a:r>
            <a:r>
              <a:rPr lang="ru-UA" sz="2800" b="1" dirty="0"/>
              <a:t>, </a:t>
            </a:r>
            <a:r>
              <a:rPr lang="ru-UA" sz="2800" b="1" dirty="0" err="1"/>
              <a:t>учні</a:t>
            </a:r>
            <a:r>
              <a:rPr lang="ru-UA" sz="2800" b="1" dirty="0"/>
              <a:t> </a:t>
            </a:r>
            <a:r>
              <a:rPr lang="ru-UA" sz="2800" b="1" dirty="0" err="1"/>
              <a:t>відвідали</a:t>
            </a:r>
            <a:r>
              <a:rPr lang="ru-UA" sz="2800" b="1" dirty="0"/>
              <a:t> </a:t>
            </a:r>
            <a:r>
              <a:rPr lang="ru-UA" sz="2800" b="1" dirty="0" err="1"/>
              <a:t>Краєзавчий</a:t>
            </a:r>
            <a:r>
              <a:rPr lang="ru-UA" sz="2800" b="1" dirty="0"/>
              <a:t> музей в </a:t>
            </a:r>
            <a:r>
              <a:rPr lang="ru-UA" sz="2800" b="1" dirty="0" err="1"/>
              <a:t>Житомирі</a:t>
            </a:r>
            <a:endParaRPr lang="ru-UA" sz="2800" b="1" dirty="0"/>
          </a:p>
        </p:txBody>
      </p:sp>
    </p:spTree>
    <p:extLst>
      <p:ext uri="{BB962C8B-B14F-4D97-AF65-F5344CB8AC3E}">
        <p14:creationId xmlns:p14="http://schemas.microsoft.com/office/powerpoint/2010/main" val="2172704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214</Words>
  <Application>Microsoft Office PowerPoint</Application>
  <PresentationFormat>Экран (4:3)</PresentationFormat>
  <Paragraphs>12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Презентация PowerPoint</vt:lpstr>
      <vt:lpstr>Учні дізнались , що  Бджолина сім`я складається з матки, трутнів та робочих бджіл. Одна бджолина сім`я налічує 80 – 100 тисяч бджіл . Нею керує одна матка !</vt:lpstr>
      <vt:lpstr>Діти отримали інформацію про цілющі властивості меду</vt:lpstr>
      <vt:lpstr>Під час занять учні ознайомились із технологією виготевлення колекції комах</vt:lpstr>
      <vt:lpstr>Створюючи колекції комах, діти засвоїли основні етапи : Виготовлення сачків , ловлля комах , моріння комах , створення матрисиків для зберігання комах і виготовлення колекції комах</vt:lpstr>
      <vt:lpstr>Мандрівка екологічною стежкою в місцевому парку «Памятка природи Садиба Терещенків».Огляд рослинних обєктів по зупинках:  Коркове дерево, Сосна Веймутова, Багаторічні дуби</vt:lpstr>
      <vt:lpstr>Зупинка біля реліктового дерева Гінкго дволопатеве, та вражаюча липова алея</vt:lpstr>
      <vt:lpstr>Дослідження екосистеми мурашника в місцевому лісі . Учні визначили видову назву Мурахи лісового, впевнились, що це-суспільні комахи, що вони мають надзвичайно важливе значення в природі</vt:lpstr>
      <vt:lpstr>Вивчаючи флору і фауну нашого регіону, учні відвідали Краєзавчий музей в Житомирі</vt:lpstr>
      <vt:lpstr>Мандрівка до столиці нашого регіону не залишила дітей байдужими. Сподіваємось, яскраві враження очікують нас в майбутньому, будемо чекати на них!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Delix</dc:creator>
  <cp:lastModifiedBy>Tanya Beznosko</cp:lastModifiedBy>
  <cp:revision>18</cp:revision>
  <dcterms:created xsi:type="dcterms:W3CDTF">2014-02-03T22:38:45Z</dcterms:created>
  <dcterms:modified xsi:type="dcterms:W3CDTF">2024-11-04T19:33:18Z</dcterms:modified>
</cp:coreProperties>
</file>