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1412776"/>
            <a:ext cx="4190103" cy="463203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  <a:t>ІНФОРМАЦІЙНА </a:t>
            </a:r>
            <a:b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</a:br>
            <a: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  <a:t>КВЕСТ-ГРА</a:t>
            </a:r>
            <a: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  <a:t/>
            </a:r>
            <a:b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</a:br>
            <a: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  <a:t>«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  <a:t>ЗУПИНИ СНІД, </a:t>
            </a:r>
            <a:b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</a:b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  <a:cs typeface="Myanmar Text" pitchFamily="34" charset="0"/>
              </a:rPr>
              <a:t>ЩОБ ВІН НЕ ЗУПИНИВ ТЕБЕ!»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27" name="Picture 3" descr="C:\Users\Laptopchik\Desktop\4ee2305425601ecc790aea9047908523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1050620"/>
            <a:ext cx="4824535" cy="57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ptopchik\Desktop\938579287358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824">
            <a:off x="7519924" y="1205972"/>
            <a:ext cx="2239666" cy="17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64" y="1731395"/>
            <a:ext cx="5776252" cy="57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277832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052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   ЗУПИНКА 3. «ШЛЯХИ ЗАРАЖЕННЯ ВІЛ»</a:t>
            </a:r>
            <a:endParaRPr lang="ru-RU" sz="18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376" y="591787"/>
            <a:ext cx="7256856" cy="338554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Arial Black" pitchFamily="34" charset="0"/>
              </a:rPr>
              <a:t>Розподіліть на дві групи «Передається» – </a:t>
            </a:r>
            <a:r>
              <a:rPr lang="uk-UA" sz="1600" b="1" dirty="0" smtClean="0">
                <a:solidFill>
                  <a:srgbClr val="FF0000"/>
                </a:solidFill>
                <a:latin typeface="Arial Black" pitchFamily="34" charset="0"/>
              </a:rPr>
              <a:t>«Не </a:t>
            </a:r>
            <a:r>
              <a:rPr lang="uk-UA" sz="1600" b="1" dirty="0" smtClean="0">
                <a:solidFill>
                  <a:srgbClr val="FF0000"/>
                </a:solidFill>
                <a:latin typeface="Arial Black" pitchFamily="34" charset="0"/>
              </a:rPr>
              <a:t>передається»</a:t>
            </a:r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1612" y="2449664"/>
            <a:ext cx="1800200" cy="5760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Передається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1612" y="3628889"/>
            <a:ext cx="1800200" cy="5760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Не передається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36920" y="2498009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Через постільну і натільну білизну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279" y="1731395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час </a:t>
            </a:r>
            <a:r>
              <a:rPr lang="ru-RU" dirty="0" err="1">
                <a:solidFill>
                  <a:srgbClr val="002060"/>
                </a:solidFill>
              </a:rPr>
              <a:t>статевого</a:t>
            </a:r>
            <a:r>
              <a:rPr lang="ru-RU" dirty="0">
                <a:solidFill>
                  <a:srgbClr val="002060"/>
                </a:solidFill>
              </a:rPr>
              <a:t> контакту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3404" y="3916921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rgbClr val="002060"/>
                </a:solidFill>
              </a:rPr>
              <a:t>У разі порушення цілісності шкірних покривів гострим предметом (зокрема, голкою, бритвою або інструментом для нанесення татуювання</a:t>
            </a:r>
            <a:r>
              <a:rPr lang="uk-UA" sz="1050" dirty="0" smtClean="0"/>
              <a:t>)</a:t>
            </a:r>
            <a:endParaRPr lang="uk-UA" sz="105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279" y="3171555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При </a:t>
            </a:r>
            <a:r>
              <a:rPr lang="ru-RU" sz="1600" dirty="0" err="1">
                <a:solidFill>
                  <a:srgbClr val="002060"/>
                </a:solidFill>
              </a:rPr>
              <a:t>загальному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користуванні</a:t>
            </a:r>
            <a:r>
              <a:rPr lang="ru-RU" sz="1600" dirty="0">
                <a:solidFill>
                  <a:srgbClr val="002060"/>
                </a:solidFill>
              </a:rPr>
              <a:t> фонтанчиком для </a:t>
            </a:r>
            <a:r>
              <a:rPr lang="ru-RU" sz="1600" dirty="0" err="1">
                <a:solidFill>
                  <a:srgbClr val="002060"/>
                </a:solidFill>
              </a:rPr>
              <a:t>питної</a:t>
            </a:r>
            <a:r>
              <a:rPr lang="ru-RU" sz="1600" dirty="0">
                <a:solidFill>
                  <a:srgbClr val="002060"/>
                </a:solidFill>
              </a:rPr>
              <a:t> води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36920" y="1037212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Через паперові гроші, монети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996" y="1021925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Через рукостискання, обійми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6920" y="1731395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Через посуд, </a:t>
            </a:r>
            <a:r>
              <a:rPr lang="uk-UA" dirty="0">
                <a:solidFill>
                  <a:srgbClr val="002060"/>
                </a:solidFill>
              </a:rPr>
              <a:t>ї</a:t>
            </a:r>
            <a:r>
              <a:rPr lang="uk-UA" dirty="0" smtClean="0">
                <a:solidFill>
                  <a:srgbClr val="002060"/>
                </a:solidFill>
              </a:rPr>
              <a:t>жу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279" y="2449664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Через переливання </a:t>
            </a:r>
            <a:r>
              <a:rPr lang="uk-UA" dirty="0" smtClean="0">
                <a:solidFill>
                  <a:srgbClr val="002060"/>
                </a:solidFill>
              </a:rPr>
              <a:t>крові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71477" y="3214073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Через дружні поцілунки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9279" y="3916921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err="1" smtClean="0">
                <a:solidFill>
                  <a:srgbClr val="002060"/>
                </a:solidFill>
              </a:rPr>
              <a:t>Від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інфікованої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матері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під</a:t>
            </a:r>
            <a:r>
              <a:rPr lang="ru-RU" sz="1200" dirty="0">
                <a:solidFill>
                  <a:srgbClr val="002060"/>
                </a:solidFill>
              </a:rPr>
              <a:t> час </a:t>
            </a:r>
            <a:r>
              <a:rPr lang="ru-RU" sz="1200" dirty="0" err="1">
                <a:solidFill>
                  <a:srgbClr val="002060"/>
                </a:solidFill>
              </a:rPr>
              <a:t>вагітності</a:t>
            </a:r>
            <a:r>
              <a:rPr lang="ru-RU" sz="1200" dirty="0">
                <a:solidFill>
                  <a:srgbClr val="002060"/>
                </a:solidFill>
              </a:rPr>
              <a:t>, </a:t>
            </a:r>
            <a:r>
              <a:rPr lang="ru-RU" sz="1200" dirty="0" err="1">
                <a:solidFill>
                  <a:srgbClr val="002060"/>
                </a:solidFill>
              </a:rPr>
              <a:t>пологів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або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під</a:t>
            </a:r>
            <a:r>
              <a:rPr lang="ru-RU" sz="1200" dirty="0">
                <a:solidFill>
                  <a:srgbClr val="002060"/>
                </a:solidFill>
              </a:rPr>
              <a:t> час </a:t>
            </a:r>
            <a:r>
              <a:rPr lang="ru-RU" sz="1200" dirty="0" err="1">
                <a:solidFill>
                  <a:srgbClr val="002060"/>
                </a:solidFill>
              </a:rPr>
              <a:t>годування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груддю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996" y="4658348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Плавання в басейні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84863" y="4645385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Через </a:t>
            </a:r>
            <a:r>
              <a:rPr lang="ru-RU" dirty="0">
                <a:solidFill>
                  <a:srgbClr val="002060"/>
                </a:solidFill>
              </a:rPr>
              <a:t>рушники, мило, мочалку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9279" y="5401614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укусах </a:t>
            </a:r>
            <a:r>
              <a:rPr lang="ru-RU" dirty="0" err="1">
                <a:solidFill>
                  <a:srgbClr val="002060"/>
                </a:solidFill>
              </a:rPr>
              <a:t>комарів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комах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2825" y="5376302"/>
            <a:ext cx="3024336" cy="576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 err="1">
                <a:solidFill>
                  <a:srgbClr val="002060"/>
                </a:solidFill>
              </a:rPr>
              <a:t>користуванні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загальним</a:t>
            </a:r>
            <a:r>
              <a:rPr lang="ru-RU" dirty="0">
                <a:solidFill>
                  <a:srgbClr val="002060"/>
                </a:solidFill>
              </a:rPr>
              <a:t> туалетом (</a:t>
            </a:r>
            <a:r>
              <a:rPr lang="ru-RU" dirty="0" err="1">
                <a:solidFill>
                  <a:srgbClr val="002060"/>
                </a:solidFill>
              </a:rPr>
              <a:t>унітазом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6048672" cy="5112568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400" dirty="0" err="1" smtClean="0">
                <a:solidFill>
                  <a:srgbClr val="002060"/>
                </a:solidFill>
                <a:latin typeface="Franklin Gothic Heavy" pitchFamily="34" charset="0"/>
              </a:rPr>
              <a:t>Під</a:t>
            </a:r>
            <a:r>
              <a:rPr lang="ru-RU" sz="3400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час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статевого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Franklin Gothic Heavy" pitchFamily="34" charset="0"/>
              </a:rPr>
              <a:t>контакту;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400" dirty="0" smtClean="0">
                <a:solidFill>
                  <a:srgbClr val="002060"/>
                </a:solidFill>
                <a:latin typeface="Franklin Gothic Heavy" pitchFamily="34" charset="0"/>
              </a:rPr>
              <a:t>У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разі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порушення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цілісності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шкірних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покривів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гострим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предметом (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зокрема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,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голкою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, бритвою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або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інструментом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для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нанесення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татуювання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),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яким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перед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цим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користувалася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інфікована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людина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і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її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кров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залишилася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на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ньому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.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Ризик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інфікування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ВІЛ є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найбільшим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при повторному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користуванні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шприцом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або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голкою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для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введення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ліків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або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наркотиків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після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вірусоносія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, а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також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при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переливанні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крові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, яка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містить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Franklin Gothic Heavy" pitchFamily="34" charset="0"/>
              </a:rPr>
              <a:t>ВІЛ;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400" dirty="0" err="1" smtClean="0">
                <a:solidFill>
                  <a:srgbClr val="002060"/>
                </a:solidFill>
                <a:latin typeface="Franklin Gothic Heavy" pitchFamily="34" charset="0"/>
              </a:rPr>
              <a:t>Від</a:t>
            </a:r>
            <a:r>
              <a:rPr lang="ru-RU" sz="3400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інфікованої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матері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під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час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вагітності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,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пологів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або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під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час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годування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3400" dirty="0" err="1">
                <a:solidFill>
                  <a:srgbClr val="002060"/>
                </a:solidFill>
                <a:latin typeface="Franklin Gothic Heavy" pitchFamily="34" charset="0"/>
              </a:rPr>
              <a:t>груддю</a:t>
            </a:r>
            <a:r>
              <a:rPr lang="ru-RU" sz="3400" dirty="0">
                <a:solidFill>
                  <a:srgbClr val="002060"/>
                </a:solidFill>
                <a:latin typeface="Franklin Gothic Heavy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760640" cy="1143000"/>
          </a:xfrm>
          <a:ln>
            <a:solidFill>
              <a:srgbClr val="FF000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ВАЖЛИВО! </a:t>
            </a:r>
            <a:r>
              <a:rPr lang="uk-UA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ШЛЯХИ ПЕРЕДАЧІ ВІЛ:</a:t>
            </a:r>
            <a:endParaRPr lang="ru-RU" sz="3200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  <a:ln>
            <a:solidFill>
              <a:srgbClr val="FF000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ВАЖЛИВО!</a:t>
            </a:r>
            <a:br>
              <a:rPr lang="uk-UA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 ВІЛ НЕ ПЕРЕДАЄТЬСЯ:</a:t>
            </a:r>
            <a:endParaRPr lang="ru-RU" sz="3200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264696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спільному користуванні верхнім одягом з людиною, яка інфікована ВІЛ;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рукостисканні;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загальному користуванні фонтанчиком для питної води;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через домашніх тварин;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користуванні загальним туалетом (унітазом);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контактах у транспорті (наприклад, у «годину пік»);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чханні і кашлі;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через обійми;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через монети і паперові гроші;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через постільну й натільну білизни;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через рушники, мило, мочалку;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укусах комарів та інших комах;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плаванні в басейні;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через дверні ручки і спортивні знаряддя;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- при поцілунках.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26227"/>
            <a:ext cx="5429754" cy="564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195103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052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  ЗУПИНКА 4. «ШИФРУВАННЯ»</a:t>
            </a:r>
            <a:endParaRPr lang="ru-RU" sz="24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b="19043"/>
          <a:stretch/>
        </p:blipFill>
        <p:spPr bwMode="auto">
          <a:xfrm>
            <a:off x="4283968" y="1339027"/>
            <a:ext cx="3740620" cy="23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2" y="3087707"/>
            <a:ext cx="523369" cy="6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00669" y="6093296"/>
            <a:ext cx="2949344" cy="50405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2120" y="6093296"/>
            <a:ext cx="3380861" cy="50405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88450" y="692696"/>
            <a:ext cx="5545249" cy="646331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Розшифруйте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ім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я та прізвище лікарів, які уперше діагностували хворобу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74051"/>
              </p:ext>
            </p:extLst>
          </p:nvPr>
        </p:nvGraphicFramePr>
        <p:xfrm>
          <a:off x="5177218" y="3751209"/>
          <a:ext cx="2016954" cy="375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2318"/>
                <a:gridCol w="672318"/>
                <a:gridCol w="672318"/>
              </a:tblGrid>
              <a:tr h="375900"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82137"/>
              </p:ext>
            </p:extLst>
          </p:nvPr>
        </p:nvGraphicFramePr>
        <p:xfrm>
          <a:off x="3668893" y="4149080"/>
          <a:ext cx="5364088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0511"/>
                <a:gridCol w="670511"/>
                <a:gridCol w="670511"/>
                <a:gridCol w="670511"/>
                <a:gridCol w="670511"/>
                <a:gridCol w="670511"/>
                <a:gridCol w="670511"/>
                <a:gridCol w="670511"/>
              </a:tblGrid>
              <a:tr h="360040"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78031"/>
              </p:ext>
            </p:extLst>
          </p:nvPr>
        </p:nvGraphicFramePr>
        <p:xfrm>
          <a:off x="4283970" y="4725144"/>
          <a:ext cx="457200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88032">
                <a:tc>
                  <a:txBody>
                    <a:bodyPr/>
                    <a:lstStyle/>
                    <a:p>
                      <a:r>
                        <a:rPr lang="uk-UA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22608"/>
              </p:ext>
            </p:extLst>
          </p:nvPr>
        </p:nvGraphicFramePr>
        <p:xfrm>
          <a:off x="4290077" y="5085184"/>
          <a:ext cx="4482925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6585"/>
                <a:gridCol w="896585"/>
                <a:gridCol w="896585"/>
                <a:gridCol w="896585"/>
                <a:gridCol w="896585"/>
              </a:tblGrid>
              <a:tr h="3600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6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787449"/>
            <a:ext cx="5688632" cy="5737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Вірус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імунодефіциту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людини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незалежно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відкрили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1983 року в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двох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лабораторіях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: у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Інституті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Пастера у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Франції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керівництвом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Люка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Монтаньє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і в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Національному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інституті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раку в США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керівництвом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Роберта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Галло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49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1434845"/>
            <a:ext cx="6119188" cy="6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2195103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052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ЗУПИНКА </a:t>
            </a:r>
            <a:r>
              <a:rPr lang="en-US" sz="24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5</a:t>
            </a:r>
            <a:r>
              <a:rPr lang="uk-UA" sz="24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. «МІФ-ПРАВДА»</a:t>
            </a:r>
            <a:endParaRPr lang="ru-RU" sz="24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736248"/>
            <a:ext cx="5688632" cy="3693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Визначте, що є міфом, а що – правдою.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1580" y="1518225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ВІЛ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вірус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спричиняє</a:t>
            </a:r>
            <a:r>
              <a:rPr lang="ru-RU" dirty="0">
                <a:solidFill>
                  <a:srgbClr val="002060"/>
                </a:solidFill>
              </a:rPr>
              <a:t> СНІД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580" y="2253641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</a:rPr>
              <a:t>Можна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інфікуватися</a:t>
            </a:r>
            <a:r>
              <a:rPr lang="ru-RU" dirty="0">
                <a:solidFill>
                  <a:srgbClr val="002060"/>
                </a:solidFill>
              </a:rPr>
              <a:t> ВІЛ через </a:t>
            </a:r>
            <a:r>
              <a:rPr lang="ru-RU" dirty="0" err="1">
                <a:solidFill>
                  <a:srgbClr val="002060"/>
                </a:solidFill>
              </a:rPr>
              <a:t>сидіння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унітазі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580" y="2924944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СНІД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респіраторна</a:t>
            </a:r>
            <a:r>
              <a:rPr lang="ru-RU" dirty="0">
                <a:solidFill>
                  <a:srgbClr val="002060"/>
                </a:solidFill>
              </a:rPr>
              <a:t> хвороба (</a:t>
            </a:r>
            <a:r>
              <a:rPr lang="ru-RU" dirty="0" err="1">
                <a:solidFill>
                  <a:srgbClr val="002060"/>
                </a:solidFill>
              </a:rPr>
              <a:t>застуда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1580" y="357301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ВІЛ/СНІД – хвороба, яку можна вилікувати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1580" y="429309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Існує вакцина від ВІЛ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1580" y="501317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СНІД передається статевим шляхом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1580" y="573325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Коли на мене </a:t>
            </a:r>
            <a:r>
              <a:rPr lang="ru-RU" dirty="0" err="1">
                <a:solidFill>
                  <a:srgbClr val="002060"/>
                </a:solidFill>
              </a:rPr>
              <a:t>чхне</a:t>
            </a:r>
            <a:r>
              <a:rPr lang="ru-RU" dirty="0">
                <a:solidFill>
                  <a:srgbClr val="002060"/>
                </a:solidFill>
              </a:rPr>
              <a:t> ВІЛ-</a:t>
            </a:r>
            <a:r>
              <a:rPr lang="ru-RU" dirty="0" err="1">
                <a:solidFill>
                  <a:srgbClr val="002060"/>
                </a:solidFill>
              </a:rPr>
              <a:t>інфікована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людина</a:t>
            </a:r>
            <a:r>
              <a:rPr lang="ru-RU" dirty="0">
                <a:solidFill>
                  <a:srgbClr val="002060"/>
                </a:solidFill>
              </a:rPr>
              <a:t>, я </a:t>
            </a:r>
            <a:r>
              <a:rPr lang="ru-RU" dirty="0" err="1">
                <a:solidFill>
                  <a:srgbClr val="002060"/>
                </a:solidFill>
              </a:rPr>
              <a:t>можу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заразитись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8177" y="1507901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одноразових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шприців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може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захистити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від</a:t>
            </a:r>
            <a:r>
              <a:rPr lang="ru-RU" sz="1600" dirty="0">
                <a:solidFill>
                  <a:srgbClr val="002060"/>
                </a:solidFill>
              </a:rPr>
              <a:t> ВІЛ -</a:t>
            </a:r>
            <a:r>
              <a:rPr lang="ru-RU" sz="1600" dirty="0" err="1">
                <a:solidFill>
                  <a:srgbClr val="002060"/>
                </a:solidFill>
              </a:rPr>
              <a:t>інфекції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15153" y="2187163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ВІЛ-</a:t>
            </a:r>
            <a:r>
              <a:rPr lang="ru-RU" dirty="0" err="1" smtClean="0">
                <a:solidFill>
                  <a:srgbClr val="002060"/>
                </a:solidFill>
              </a:rPr>
              <a:t>інфіковані</a:t>
            </a:r>
            <a:r>
              <a:rPr lang="ru-RU" dirty="0" smtClean="0">
                <a:solidFill>
                  <a:srgbClr val="002060"/>
                </a:solidFill>
              </a:rPr>
              <a:t> люди </a:t>
            </a:r>
            <a:r>
              <a:rPr lang="ru-RU" dirty="0" err="1" smtClean="0">
                <a:solidFill>
                  <a:srgbClr val="002060"/>
                </a:solidFill>
              </a:rPr>
              <a:t>мають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ізолюватися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людей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15153" y="2859118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Людина зі </a:t>
            </a:r>
            <a:r>
              <a:rPr lang="uk-UA" dirty="0" err="1" smtClean="0">
                <a:solidFill>
                  <a:srgbClr val="002060"/>
                </a:solidFill>
              </a:rPr>
              <a:t>СНІДом</a:t>
            </a:r>
            <a:r>
              <a:rPr lang="uk-UA" dirty="0" smtClean="0">
                <a:solidFill>
                  <a:srgbClr val="002060"/>
                </a:solidFill>
              </a:rPr>
              <a:t> живе менше року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15153" y="357301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ВІЛ передається через поцілунки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88177" y="429309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Від ВІЛ/</a:t>
            </a:r>
            <a:r>
              <a:rPr lang="uk-UA" dirty="0" err="1" smtClean="0">
                <a:solidFill>
                  <a:srgbClr val="002060"/>
                </a:solidFill>
              </a:rPr>
              <a:t>СНІДу</a:t>
            </a:r>
            <a:r>
              <a:rPr lang="uk-UA" dirty="0" smtClean="0">
                <a:solidFill>
                  <a:srgbClr val="002060"/>
                </a:solidFill>
              </a:rPr>
              <a:t> помирають.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15153" y="573325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Уже в перші хвилини зараження ВІЛ відчутно симптоми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88177" y="5013176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У басейні можна заразитися ВІЛ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5146" y="1507901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87227" y="2219502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7227" y="2924944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7227" y="3573016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5146" y="4303420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7227" y="5013176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7227" y="5733256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16016" y="1523387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22643" y="2167838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16016" y="2864280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16016" y="3573016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16016" y="4288508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716016" y="5023500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733853" y="5733256"/>
            <a:ext cx="504056" cy="493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95103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6812"/>
            <a:ext cx="6172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8" y="4437112"/>
            <a:ext cx="55721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052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ЗУПИНКА </a:t>
            </a:r>
            <a:r>
              <a:rPr lang="uk-UA" sz="28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6</a:t>
            </a:r>
            <a:r>
              <a:rPr lang="uk-UA" sz="28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. «ЩО ЦЕ?»</a:t>
            </a:r>
            <a:endParaRPr lang="ru-RU" sz="28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92696"/>
            <a:ext cx="6624736" cy="92333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Розгадайте ребуси. Скажіть, яке відношення має цей предмет до Дня боротьби з ВІЛ/</a:t>
            </a:r>
            <a:r>
              <a:rPr lang="uk-UA" b="1" dirty="0" err="1" smtClean="0">
                <a:solidFill>
                  <a:srgbClr val="FF0000"/>
                </a:solidFill>
                <a:latin typeface="Arial Black" pitchFamily="34" charset="0"/>
              </a:rPr>
              <a:t>СНІДом</a:t>
            </a: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. Що символізує?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20680" cy="1143000"/>
          </a:xfrm>
          <a:ln>
            <a:solidFill>
              <a:srgbClr val="FF000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СИМВОЛ </a:t>
            </a:r>
            <a:br>
              <a:rPr lang="ru-RU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ДНЯ БОРОТЬБИ ЗІ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СНІДом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6192688" cy="50691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Червона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стрічка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— символ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боротьби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зі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СНІДом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обов'язковий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атрибут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відповідних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акцій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Ідея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червоної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стрічки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була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прийнята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групою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«</a:t>
            </a:r>
            <a:r>
              <a:rPr lang="en-US" dirty="0">
                <a:solidFill>
                  <a:srgbClr val="002060"/>
                </a:solidFill>
                <a:latin typeface="Franklin Gothic Heavy" pitchFamily="34" charset="0"/>
              </a:rPr>
              <a:t>Visual AIDS».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Оскільки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організація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складалася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професійних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художників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менеджерів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мистецтва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, реклама символу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боротьби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зі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СНІДом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була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зроблена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вельми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вдало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. Ось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уривок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Franklin Gothic Heavy" pitchFamily="34" charset="0"/>
              </a:rPr>
              <a:t>із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Franklin Gothic Heavy" pitchFamily="34" charset="0"/>
              </a:rPr>
              <a:t>рекламної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листівки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«</a:t>
            </a:r>
            <a:r>
              <a:rPr lang="en-US" dirty="0">
                <a:solidFill>
                  <a:srgbClr val="002060"/>
                </a:solidFill>
                <a:latin typeface="Franklin Gothic Heavy" pitchFamily="34" charset="0"/>
              </a:rPr>
              <a:t>Visual AIDS»: «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Відріжте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червону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стрічку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6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сантиметрів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завдовжки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потім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скрутіть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верхній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частині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формі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переверненої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„</a:t>
            </a:r>
            <a:r>
              <a:rPr lang="en-US" dirty="0">
                <a:solidFill>
                  <a:srgbClr val="002060"/>
                </a:solidFill>
                <a:latin typeface="Franklin Gothic Heavy" pitchFamily="34" charset="0"/>
              </a:rPr>
              <a:t>V“.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Використовуйте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англійську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шпильку,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щоб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прикріпити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одягу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3577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1" y="1206425"/>
            <a:ext cx="60293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195103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052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  ЗУПИНКА 7. «НАРОДНА МУДРІСТЬ»</a:t>
            </a:r>
            <a:endParaRPr lang="ru-RU" sz="20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800" y="607176"/>
            <a:ext cx="6529056" cy="3693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Продовжіть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прислів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я, приказки про здоров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я.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359" y="1340768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rgbClr val="002060"/>
                </a:solidFill>
              </a:rPr>
              <a:t>Ціну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здоров'я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знає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лише</a:t>
            </a:r>
            <a:r>
              <a:rPr lang="ru-RU" sz="1600" dirty="0">
                <a:solidFill>
                  <a:srgbClr val="002060"/>
                </a:solidFill>
              </a:rPr>
              <a:t> той,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255168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</a:rPr>
              <a:t>Іржа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залізо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їсть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212976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Люди </a:t>
            </a:r>
            <a:r>
              <a:rPr lang="ru-RU" dirty="0">
                <a:solidFill>
                  <a:srgbClr val="002060"/>
                </a:solidFill>
              </a:rPr>
              <a:t>часто </a:t>
            </a:r>
            <a:r>
              <a:rPr lang="ru-RU" dirty="0" err="1">
                <a:solidFill>
                  <a:srgbClr val="002060"/>
                </a:solidFill>
              </a:rPr>
              <a:t>хворіють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221088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</a:rPr>
              <a:t>Здоров'я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за </a:t>
            </a:r>
            <a:r>
              <a:rPr lang="ru-RU" dirty="0" err="1" smtClean="0">
                <a:solidFill>
                  <a:srgbClr val="002060"/>
                </a:solidFill>
              </a:rPr>
              <a:t>гроші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229200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Здоровий </a:t>
            </a:r>
            <a:r>
              <a:rPr lang="ru-RU" dirty="0" err="1" smtClean="0">
                <a:solidFill>
                  <a:srgbClr val="002060"/>
                </a:solidFill>
              </a:rPr>
              <a:t>злидар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5229200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а </a:t>
            </a:r>
            <a:r>
              <a:rPr lang="ru-RU" dirty="0" err="1">
                <a:solidFill>
                  <a:srgbClr val="002060"/>
                </a:solidFill>
              </a:rPr>
              <a:t>чоловіка</a:t>
            </a:r>
            <a:r>
              <a:rPr lang="ru-RU" dirty="0">
                <a:solidFill>
                  <a:srgbClr val="002060"/>
                </a:solidFill>
              </a:rPr>
              <a:t> - хвороба</a:t>
            </a:r>
            <a:r>
              <a:rPr lang="ru-RU" dirty="0"/>
              <a:t>.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4221088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>
                <a:solidFill>
                  <a:srgbClr val="002060"/>
                </a:solidFill>
              </a:rPr>
              <a:t>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берегтися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вміють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2160" y="3212976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втратив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2255168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не </a:t>
            </a:r>
            <a:r>
              <a:rPr lang="ru-RU" dirty="0" err="1">
                <a:solidFill>
                  <a:srgbClr val="002060"/>
                </a:solidFill>
              </a:rPr>
              <a:t>купиш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1340768"/>
            <a:ext cx="288032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err="1" smtClean="0">
                <a:solidFill>
                  <a:srgbClr val="002060"/>
                </a:solidFill>
              </a:rPr>
              <a:t>щасливіший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хворого </a:t>
            </a:r>
            <a:r>
              <a:rPr lang="ru-RU" dirty="0" err="1">
                <a:solidFill>
                  <a:srgbClr val="002060"/>
                </a:solidFill>
              </a:rPr>
              <a:t>багача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7"/>
          <a:stretch/>
        </p:blipFill>
        <p:spPr bwMode="auto">
          <a:xfrm>
            <a:off x="2680677" y="-2"/>
            <a:ext cx="6466823" cy="715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692696"/>
            <a:ext cx="4968552" cy="54334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Головне – </a:t>
            </a:r>
            <a:r>
              <a:rPr lang="ru-RU" dirty="0" err="1" smtClean="0">
                <a:solidFill>
                  <a:srgbClr val="002060"/>
                </a:solidFill>
              </a:rPr>
              <a:t>здоровим</a:t>
            </a:r>
            <a:r>
              <a:rPr lang="ru-RU" dirty="0" smtClean="0">
                <a:solidFill>
                  <a:srgbClr val="002060"/>
                </a:solidFill>
              </a:rPr>
              <a:t> бути – 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збагнути</a:t>
            </a:r>
            <a:r>
              <a:rPr lang="ru-RU" dirty="0">
                <a:solidFill>
                  <a:srgbClr val="00206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</a:rPr>
              <a:t>Бо</a:t>
            </a:r>
            <a:r>
              <a:rPr lang="ru-RU" dirty="0">
                <a:solidFill>
                  <a:srgbClr val="002060"/>
                </a:solidFill>
              </a:rPr>
              <a:t> як є </a:t>
            </a:r>
            <a:r>
              <a:rPr lang="ru-RU" dirty="0" err="1">
                <a:solidFill>
                  <a:srgbClr val="002060"/>
                </a:solidFill>
              </a:rPr>
              <a:t>здоров’я</a:t>
            </a:r>
            <a:r>
              <a:rPr lang="ru-RU" dirty="0">
                <a:solidFill>
                  <a:srgbClr val="002060"/>
                </a:solidFill>
              </a:rPr>
              <a:t> й сила,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То весь </a:t>
            </a:r>
            <a:r>
              <a:rPr lang="ru-RU" dirty="0" err="1">
                <a:solidFill>
                  <a:srgbClr val="002060"/>
                </a:solidFill>
              </a:rPr>
              <a:t>світ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милий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Й думка в </a:t>
            </a:r>
            <a:r>
              <a:rPr lang="ru-RU" dirty="0" err="1">
                <a:solidFill>
                  <a:srgbClr val="002060"/>
                </a:solidFill>
              </a:rPr>
              <a:t>неї</a:t>
            </a:r>
            <a:r>
              <a:rPr lang="ru-RU" dirty="0">
                <a:solidFill>
                  <a:srgbClr val="002060"/>
                </a:solidFill>
              </a:rPr>
              <a:t> веселенька,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І </a:t>
            </a:r>
            <a:r>
              <a:rPr lang="ru-RU" dirty="0" err="1">
                <a:solidFill>
                  <a:srgbClr val="002060"/>
                </a:solidFill>
              </a:rPr>
              <a:t>тоді</a:t>
            </a:r>
            <a:r>
              <a:rPr lang="ru-RU" dirty="0">
                <a:solidFill>
                  <a:srgbClr val="002060"/>
                </a:solidFill>
              </a:rPr>
              <a:t> вона </a:t>
            </a:r>
            <a:r>
              <a:rPr lang="ru-RU" dirty="0" err="1">
                <a:solidFill>
                  <a:srgbClr val="002060"/>
                </a:solidFill>
              </a:rPr>
              <a:t>жвавенька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Все </a:t>
            </a:r>
            <a:r>
              <a:rPr lang="ru-RU" dirty="0" err="1">
                <a:solidFill>
                  <a:srgbClr val="002060"/>
                </a:solidFill>
              </a:rPr>
              <a:t>їй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хочеться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робити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І </a:t>
            </a:r>
            <a:r>
              <a:rPr lang="ru-RU" dirty="0" err="1">
                <a:solidFill>
                  <a:srgbClr val="002060"/>
                </a:solidFill>
              </a:rPr>
              <a:t>сміятись</a:t>
            </a:r>
            <a:r>
              <a:rPr lang="ru-RU" dirty="0">
                <a:solidFill>
                  <a:srgbClr val="002060"/>
                </a:solidFill>
              </a:rPr>
              <a:t>, і </a:t>
            </a:r>
            <a:r>
              <a:rPr lang="ru-RU" dirty="0" err="1">
                <a:solidFill>
                  <a:srgbClr val="002060"/>
                </a:solidFill>
              </a:rPr>
              <a:t>радіти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А як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захворіє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Зразу й </a:t>
            </a:r>
            <a:r>
              <a:rPr lang="ru-RU" dirty="0" err="1">
                <a:solidFill>
                  <a:srgbClr val="002060"/>
                </a:solidFill>
              </a:rPr>
              <a:t>сонечко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тускніє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Тому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запам’ятай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Й про </a:t>
            </a:r>
            <a:r>
              <a:rPr lang="ru-RU" dirty="0" err="1">
                <a:solidFill>
                  <a:srgbClr val="002060"/>
                </a:solidFill>
              </a:rPr>
              <a:t>своє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здоров’я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дбай</a:t>
            </a:r>
            <a:r>
              <a:rPr lang="ru-RU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7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868652" cy="720080"/>
          </a:xfrm>
          <a:ln>
            <a:solidFill>
              <a:srgbClr val="FF0000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МАРШРУТНА КАРТА</a:t>
            </a:r>
            <a:endParaRPr lang="ru-RU" sz="3200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" y="1428254"/>
            <a:ext cx="2780928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01452" y="2255086"/>
            <a:ext cx="1656184" cy="57107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ЗУПИНКА 1. «ПЛУТАНКА»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29" y="3889362"/>
            <a:ext cx="2780928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53" y="1428254"/>
            <a:ext cx="2780928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50" y="3889362"/>
            <a:ext cx="2780928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64" y="3889362"/>
            <a:ext cx="2780928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28" y="1410283"/>
            <a:ext cx="2780928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371588"/>
            <a:ext cx="2780928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938444" y="2255086"/>
            <a:ext cx="1656184" cy="57107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ЗУПИНКА 2. «АБРАКАДАБРА»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57000" y="2198420"/>
            <a:ext cx="1656184" cy="57107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ЗУПИНКА 3. «ШЛЯХИ </a:t>
            </a:r>
            <a:r>
              <a:rPr lang="ru-RU" sz="1200" dirty="0" smtClean="0">
                <a:solidFill>
                  <a:srgbClr val="C00000"/>
                </a:solidFill>
              </a:rPr>
              <a:t>ЗАРАЖЕННЯ  </a:t>
            </a:r>
            <a:r>
              <a:rPr lang="ru-RU" sz="1200" dirty="0">
                <a:solidFill>
                  <a:srgbClr val="C00000"/>
                </a:solidFill>
              </a:rPr>
              <a:t>ВІЛ»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24846" y="2190927"/>
            <a:ext cx="1656184" cy="57107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ЗУПИНКА 4. «ШИФРУВАННЯ»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95301" y="4716194"/>
            <a:ext cx="1656184" cy="57107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ЗУПИНКА 5. «МІФ-ПРАВДА»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12714" y="4716194"/>
            <a:ext cx="1656184" cy="57107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ЗУПИНКА 6. «ЩО ЦЕ?»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30516" y="4747813"/>
            <a:ext cx="1656184" cy="571078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ЗУПИНКА 7. «НАРОДНА МУДРІСТЬ»</a:t>
            </a:r>
          </a:p>
        </p:txBody>
      </p:sp>
    </p:spTree>
    <p:extLst>
      <p:ext uri="{BB962C8B-B14F-4D97-AF65-F5344CB8AC3E}">
        <p14:creationId xmlns:p14="http://schemas.microsoft.com/office/powerpoint/2010/main" val="39859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112568" cy="1282154"/>
          </a:xfrm>
          <a:ln>
            <a:solidFill>
              <a:srgbClr val="FF000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1 ГРУДНЯ </a:t>
            </a:r>
            <a:br>
              <a:rPr lang="uk-UA" sz="28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</a:br>
            <a:r>
              <a:rPr lang="uk-UA" sz="28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Всесвітній</a:t>
            </a:r>
            <a:r>
              <a:rPr lang="ru-RU" sz="2800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день</a:t>
            </a:r>
            <a:br>
              <a:rPr lang="ru-RU" sz="28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боротьби</a:t>
            </a:r>
            <a:r>
              <a:rPr lang="ru-RU" sz="2800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зі</a:t>
            </a:r>
            <a:r>
              <a:rPr lang="ru-RU" sz="2800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СНІДом</a:t>
            </a:r>
            <a:r>
              <a:rPr lang="ru-RU" sz="2800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6264696" cy="4497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Всесві́тній </a:t>
            </a:r>
            <a:r>
              <a:rPr lang="vi-VN" b="1" dirty="0">
                <a:solidFill>
                  <a:srgbClr val="002060"/>
                </a:solidFill>
                <a:latin typeface="+mj-lt"/>
              </a:rPr>
              <a:t>день боротьби́ </a:t>
            </a:r>
            <a:endParaRPr lang="uk-UA" b="1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marL="0" indent="0" algn="ctr">
              <a:buNone/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зі </a:t>
            </a:r>
            <a:r>
              <a:rPr lang="vi-VN" b="1" dirty="0">
                <a:solidFill>
                  <a:srgbClr val="002060"/>
                </a:solidFill>
                <a:latin typeface="+mj-lt"/>
              </a:rPr>
              <a:t>СНІДом </a:t>
            </a:r>
            <a:r>
              <a:rPr lang="uk-UA" b="1" dirty="0" smtClean="0">
                <a:solidFill>
                  <a:srgbClr val="002060"/>
                </a:solidFill>
                <a:latin typeface="+mj-lt"/>
              </a:rPr>
              <a:t>у</a:t>
            </a:r>
            <a:r>
              <a:rPr lang="vi-VN" b="1" dirty="0" smtClean="0">
                <a:solidFill>
                  <a:srgbClr val="002060"/>
                </a:solidFill>
                <a:latin typeface="+mj-lt"/>
              </a:rPr>
              <a:t>перше </a:t>
            </a:r>
            <a:r>
              <a:rPr lang="vi-VN" b="1" dirty="0">
                <a:solidFill>
                  <a:srgbClr val="002060"/>
                </a:solidFill>
                <a:latin typeface="+mj-lt"/>
              </a:rPr>
              <a:t>відзначався 1 грудня 1988 року з ініціативи Всесвітньої організації охорони здоров'я, після того, як на зустрічі міністрів охорони здоров'я всіх країн прозвучав заклик до соціальної терпимості і розширення обміну інформацією щодо ВІЛ/СНІД.</a:t>
            </a:r>
          </a:p>
          <a:p>
            <a:pPr marL="0" indent="0" algn="ctr">
              <a:buNone/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Із </a:t>
            </a:r>
            <a:r>
              <a:rPr lang="vi-VN" b="1" dirty="0">
                <a:solidFill>
                  <a:srgbClr val="002060"/>
                </a:solidFill>
                <a:latin typeface="+mj-lt"/>
              </a:rPr>
              <a:t>того часу Всесвітній день боротьби зі СНІДом відзначається щорічно. Головна мета Всесвітнього дня боротьби зі </a:t>
            </a:r>
            <a:endParaRPr lang="uk-UA" b="1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marL="0" indent="0" algn="ctr">
              <a:buNone/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СНІДом</a:t>
            </a:r>
            <a:r>
              <a:rPr lang="uk-UA" b="1" dirty="0" smtClean="0">
                <a:solidFill>
                  <a:srgbClr val="002060"/>
                </a:solidFill>
                <a:latin typeface="Franklin Gothic Heavy" pitchFamily="34" charset="0"/>
              </a:rPr>
              <a:t> – </a:t>
            </a:r>
            <a:r>
              <a:rPr lang="vi-VN" b="1" dirty="0" smtClean="0">
                <a:solidFill>
                  <a:srgbClr val="002060"/>
                </a:solidFill>
                <a:latin typeface="+mj-lt"/>
              </a:rPr>
              <a:t>звернути </a:t>
            </a:r>
            <a:r>
              <a:rPr lang="vi-VN" b="1" dirty="0">
                <a:solidFill>
                  <a:srgbClr val="002060"/>
                </a:solidFill>
                <a:latin typeface="+mj-lt"/>
              </a:rPr>
              <a:t>увагу суспільства </a:t>
            </a:r>
            <a:endParaRPr lang="uk-UA" b="1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marL="0" indent="0" algn="ctr">
              <a:buNone/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на </a:t>
            </a:r>
            <a:r>
              <a:rPr lang="vi-VN" b="1" dirty="0">
                <a:solidFill>
                  <a:srgbClr val="002060"/>
                </a:solidFill>
                <a:latin typeface="+mj-lt"/>
              </a:rPr>
              <a:t>цю проблему.</a:t>
            </a:r>
            <a:endParaRPr lang="ru-RU" b="1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77" y="1569449"/>
            <a:ext cx="6028655" cy="602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Скругленный прямоугольник 132"/>
          <p:cNvSpPr/>
          <p:nvPr/>
        </p:nvSpPr>
        <p:spPr>
          <a:xfrm>
            <a:off x="2197546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ЗУПИНКА 1. «ПЛУТАНКА»</a:t>
            </a:r>
            <a:endParaRPr lang="ru-RU" sz="24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uk-UA" dirty="0">
              <a:solidFill>
                <a:srgbClr val="FFC000"/>
              </a:solidFill>
            </a:endParaRPr>
          </a:p>
          <a:p>
            <a:endParaRPr lang="uk-UA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	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2478685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673" y="5877272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677" y="5858481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65629" y="5870701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9064" y="5877272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97016" y="5878907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0948" y="5877272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8900" y="5878907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6852" y="5878907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44804" y="5878907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12756" y="5877272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60670" y="5877272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11676" y="5877272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51482" y="5858481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08304" y="4417400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08304" y="397806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08304" y="353873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08304" y="310668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08304" y="2674640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08304" y="221324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3373" y="364769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629" y="335624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96674" y="33449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9712" y="3582097"/>
            <a:ext cx="45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71800" y="332271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653" y="50131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9592" y="445914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636" y="498564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3981" y="406134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43708" y="498564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7028" y="418533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28775" y="498564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4004" y="440087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86212" y="498564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29525" y="41250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21152" y="498564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5629" y="418970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7657" y="501317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827584" y="3106688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365653" y="2924944"/>
            <a:ext cx="893979" cy="690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3" idx="0"/>
            <a:endCxn id="6" idx="2"/>
          </p:cNvCxnSpPr>
          <p:nvPr/>
        </p:nvCxnSpPr>
        <p:spPr>
          <a:xfrm flipH="1" flipV="1">
            <a:off x="1691680" y="2924944"/>
            <a:ext cx="516690" cy="657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7" idx="2"/>
          </p:cNvCxnSpPr>
          <p:nvPr/>
        </p:nvCxnSpPr>
        <p:spPr>
          <a:xfrm flipV="1">
            <a:off x="1892718" y="2924944"/>
            <a:ext cx="231010" cy="613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2728775" y="2924944"/>
            <a:ext cx="264101" cy="431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9" idx="0"/>
          </p:cNvCxnSpPr>
          <p:nvPr/>
        </p:nvCxnSpPr>
        <p:spPr>
          <a:xfrm flipH="1">
            <a:off x="761697" y="4849448"/>
            <a:ext cx="281911" cy="1027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20" idx="0"/>
          </p:cNvCxnSpPr>
          <p:nvPr/>
        </p:nvCxnSpPr>
        <p:spPr>
          <a:xfrm>
            <a:off x="761697" y="5363360"/>
            <a:ext cx="466003" cy="513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19" idx="0"/>
          </p:cNvCxnSpPr>
          <p:nvPr/>
        </p:nvCxnSpPr>
        <p:spPr>
          <a:xfrm>
            <a:off x="1496674" y="5363360"/>
            <a:ext cx="180020" cy="513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18" idx="0"/>
          </p:cNvCxnSpPr>
          <p:nvPr/>
        </p:nvCxnSpPr>
        <p:spPr>
          <a:xfrm flipH="1">
            <a:off x="2128780" y="5363360"/>
            <a:ext cx="79590" cy="513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892718" y="4482089"/>
            <a:ext cx="663058" cy="1251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16" idx="0"/>
          </p:cNvCxnSpPr>
          <p:nvPr/>
        </p:nvCxnSpPr>
        <p:spPr>
          <a:xfrm>
            <a:off x="2992876" y="5363360"/>
            <a:ext cx="0" cy="515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15" idx="0"/>
          </p:cNvCxnSpPr>
          <p:nvPr/>
        </p:nvCxnSpPr>
        <p:spPr>
          <a:xfrm>
            <a:off x="2860825" y="4633424"/>
            <a:ext cx="564099" cy="1245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14" idx="0"/>
          </p:cNvCxnSpPr>
          <p:nvPr/>
        </p:nvCxnSpPr>
        <p:spPr>
          <a:xfrm>
            <a:off x="3670048" y="5363360"/>
            <a:ext cx="186924" cy="513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13" idx="0"/>
          </p:cNvCxnSpPr>
          <p:nvPr/>
        </p:nvCxnSpPr>
        <p:spPr>
          <a:xfrm>
            <a:off x="3520863" y="4770106"/>
            <a:ext cx="792177" cy="1108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4" idx="2"/>
            <a:endCxn id="12" idx="0"/>
          </p:cNvCxnSpPr>
          <p:nvPr/>
        </p:nvCxnSpPr>
        <p:spPr>
          <a:xfrm>
            <a:off x="4425569" y="4709787"/>
            <a:ext cx="319519" cy="1167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11" idx="0"/>
          </p:cNvCxnSpPr>
          <p:nvPr/>
        </p:nvCxnSpPr>
        <p:spPr>
          <a:xfrm>
            <a:off x="4821613" y="5363360"/>
            <a:ext cx="360040" cy="507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10" idx="0"/>
          </p:cNvCxnSpPr>
          <p:nvPr/>
        </p:nvCxnSpPr>
        <p:spPr>
          <a:xfrm>
            <a:off x="5217657" y="4646116"/>
            <a:ext cx="396044" cy="1212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21" idx="0"/>
          </p:cNvCxnSpPr>
          <p:nvPr/>
        </p:nvCxnSpPr>
        <p:spPr>
          <a:xfrm>
            <a:off x="5508104" y="5252298"/>
            <a:ext cx="559402" cy="606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71462" y="457249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29305" y="381551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4899" y="428061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375756" y="36252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1520" y="370184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flipV="1">
            <a:off x="611560" y="2924944"/>
            <a:ext cx="150137" cy="890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8" idx="2"/>
          </p:cNvCxnSpPr>
          <p:nvPr/>
        </p:nvCxnSpPr>
        <p:spPr>
          <a:xfrm flipH="1" flipV="1">
            <a:off x="2555776" y="2910733"/>
            <a:ext cx="5052" cy="844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365653" y="4646116"/>
            <a:ext cx="245907" cy="1231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87" idx="2"/>
          </p:cNvCxnSpPr>
          <p:nvPr/>
        </p:nvCxnSpPr>
        <p:spPr>
          <a:xfrm>
            <a:off x="3725349" y="4400290"/>
            <a:ext cx="859979" cy="1458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6009745" y="5043917"/>
            <a:ext cx="57761" cy="689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757817" y="223472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01633" y="24292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349044" y="301385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757717" y="278545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91442" y="351416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283530" y="470875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4153861" y="2415061"/>
            <a:ext cx="2985988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5613701" y="2674640"/>
            <a:ext cx="15261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4821613" y="3306241"/>
            <a:ext cx="2318236" cy="50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endCxn id="24" idx="1"/>
          </p:cNvCxnSpPr>
          <p:nvPr/>
        </p:nvCxnSpPr>
        <p:spPr>
          <a:xfrm>
            <a:off x="6153761" y="3231840"/>
            <a:ext cx="1154543" cy="522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endCxn id="23" idx="1"/>
          </p:cNvCxnSpPr>
          <p:nvPr/>
        </p:nvCxnSpPr>
        <p:spPr>
          <a:xfrm>
            <a:off x="5887486" y="3874484"/>
            <a:ext cx="1420818" cy="319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endCxn id="22" idx="1"/>
          </p:cNvCxnSpPr>
          <p:nvPr/>
        </p:nvCxnSpPr>
        <p:spPr>
          <a:xfrm flipV="1">
            <a:off x="6731032" y="4633424"/>
            <a:ext cx="577272" cy="367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839147" y="415612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20539" y="347656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679574" y="515727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3" name="Прямая со стрелкой 122"/>
          <p:cNvCxnSpPr/>
          <p:nvPr/>
        </p:nvCxnSpPr>
        <p:spPr>
          <a:xfrm flipV="1">
            <a:off x="5141132" y="3476566"/>
            <a:ext cx="2167172" cy="17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26" idx="1"/>
          </p:cNvCxnSpPr>
          <p:nvPr/>
        </p:nvCxnSpPr>
        <p:spPr>
          <a:xfrm flipV="1">
            <a:off x="6224718" y="2890664"/>
            <a:ext cx="1083586" cy="146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V="1">
            <a:off x="6853761" y="4353728"/>
            <a:ext cx="331813" cy="91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152894" y="1246544"/>
            <a:ext cx="1848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ВІЛ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586684" y="620688"/>
            <a:ext cx="6153668" cy="646331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Розшифруйте абревіатуру ВІЛ.  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Літери запишіть у клітинки!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34" y="1442802"/>
            <a:ext cx="60293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Скругленный прямоугольник 159"/>
          <p:cNvSpPr/>
          <p:nvPr/>
        </p:nvSpPr>
        <p:spPr>
          <a:xfrm>
            <a:off x="2197546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0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ЗУПИНКА 1. «ПЛУТАНКА»</a:t>
            </a:r>
            <a:endParaRPr lang="ru-RU" sz="24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593" y="620688"/>
            <a:ext cx="6153668" cy="646331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Розшифруйте абревіатуру СНІД. 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Літери запишіть у клітинки!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334" y="112474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СНІД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7413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39627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83685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39753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95821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3518" y="2472471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14535" y="2464265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65202" y="2478580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97250" y="2478580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34063" y="249289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66111" y="2478580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08304" y="2478580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40352" y="2478580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70660" y="602128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02708" y="602128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34756" y="602128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63363" y="602128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95411" y="6035603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27459" y="602128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59507" y="6035603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36196" y="6077783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63139" y="6076831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09265" y="6062516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58625" y="6045873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90673" y="6035603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522721" y="6021288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9629" y="335624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180" y="372993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05295" y="320283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6664" y="36508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1138" y="373627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9461" y="321625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9709" y="353860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4736" y="335624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496" y="407285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827584" y="2924944"/>
            <a:ext cx="432048" cy="431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8" idx="2"/>
          </p:cNvCxnSpPr>
          <p:nvPr/>
        </p:nvCxnSpPr>
        <p:spPr>
          <a:xfrm flipV="1">
            <a:off x="545673" y="2924944"/>
            <a:ext cx="713959" cy="613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9" idx="2"/>
          </p:cNvCxnSpPr>
          <p:nvPr/>
        </p:nvCxnSpPr>
        <p:spPr>
          <a:xfrm flipV="1">
            <a:off x="902652" y="2924944"/>
            <a:ext cx="810785" cy="906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0" idx="2"/>
          </p:cNvCxnSpPr>
          <p:nvPr/>
        </p:nvCxnSpPr>
        <p:spPr>
          <a:xfrm flipV="1">
            <a:off x="2155651" y="2924944"/>
            <a:ext cx="0" cy="1016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11" idx="2"/>
          </p:cNvCxnSpPr>
          <p:nvPr/>
        </p:nvCxnSpPr>
        <p:spPr>
          <a:xfrm flipV="1">
            <a:off x="1713437" y="2924944"/>
            <a:ext cx="886272" cy="906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3" idx="0"/>
            <a:endCxn id="13" idx="2"/>
          </p:cNvCxnSpPr>
          <p:nvPr/>
        </p:nvCxnSpPr>
        <p:spPr>
          <a:xfrm flipV="1">
            <a:off x="2995753" y="2924944"/>
            <a:ext cx="516092" cy="613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2325505" y="2924944"/>
            <a:ext cx="610250" cy="508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3095411" y="2924944"/>
            <a:ext cx="216024" cy="58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149629" y="2924944"/>
            <a:ext cx="1869103" cy="1310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333735" y="328791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89138" y="328791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34515" y="387269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70991" y="323177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5491" y="387268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57999" y="378760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45351" y="317896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50087" y="383099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37156" y="314059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60332" y="373325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26677" y="372498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4175531" y="2924944"/>
            <a:ext cx="648072" cy="1092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15" idx="2"/>
          </p:cNvCxnSpPr>
          <p:nvPr/>
        </p:nvCxnSpPr>
        <p:spPr>
          <a:xfrm flipV="1">
            <a:off x="5255651" y="2896313"/>
            <a:ext cx="74908" cy="57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17" idx="2"/>
          </p:cNvCxnSpPr>
          <p:nvPr/>
        </p:nvCxnSpPr>
        <p:spPr>
          <a:xfrm flipV="1">
            <a:off x="5255651" y="2910628"/>
            <a:ext cx="525575" cy="1118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6167035" y="3068960"/>
            <a:ext cx="46239" cy="872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19" idx="2"/>
          </p:cNvCxnSpPr>
          <p:nvPr/>
        </p:nvCxnSpPr>
        <p:spPr>
          <a:xfrm flipH="1" flipV="1">
            <a:off x="6650087" y="2924944"/>
            <a:ext cx="129016" cy="431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20" idx="2"/>
          </p:cNvCxnSpPr>
          <p:nvPr/>
        </p:nvCxnSpPr>
        <p:spPr>
          <a:xfrm flipH="1" flipV="1">
            <a:off x="7082135" y="2910628"/>
            <a:ext cx="442193" cy="377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21" idx="2"/>
          </p:cNvCxnSpPr>
          <p:nvPr/>
        </p:nvCxnSpPr>
        <p:spPr>
          <a:xfrm flipH="1" flipV="1">
            <a:off x="7524328" y="2910628"/>
            <a:ext cx="288032" cy="962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endCxn id="22" idx="2"/>
          </p:cNvCxnSpPr>
          <p:nvPr/>
        </p:nvCxnSpPr>
        <p:spPr>
          <a:xfrm flipH="1" flipV="1">
            <a:off x="7956376" y="2910628"/>
            <a:ext cx="396044" cy="920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4499567" y="2924944"/>
            <a:ext cx="626256" cy="655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6033686" y="2924944"/>
            <a:ext cx="97345" cy="466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866111" y="2924944"/>
            <a:ext cx="129016" cy="1092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92092" y="521484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22638" y="48527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75656" y="514374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93538" y="45613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19689" y="521146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88288" y="45538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11777" y="519928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910653" y="46145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76925" y="484520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87454" y="524240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07061" y="524240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951011" y="516617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367095" y="453888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68244" y="529982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29245" y="484621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702825" y="465763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1" name="Прямая со стрелкой 120"/>
          <p:cNvCxnSpPr>
            <a:endCxn id="23" idx="1"/>
          </p:cNvCxnSpPr>
          <p:nvPr/>
        </p:nvCxnSpPr>
        <p:spPr>
          <a:xfrm>
            <a:off x="545673" y="5592210"/>
            <a:ext cx="824987" cy="645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endCxn id="24" idx="0"/>
          </p:cNvCxnSpPr>
          <p:nvPr/>
        </p:nvCxnSpPr>
        <p:spPr>
          <a:xfrm flipH="1">
            <a:off x="2018732" y="5007435"/>
            <a:ext cx="216024" cy="1013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1802708" y="5436131"/>
            <a:ext cx="522797" cy="585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26" idx="0"/>
          </p:cNvCxnSpPr>
          <p:nvPr/>
        </p:nvCxnSpPr>
        <p:spPr>
          <a:xfrm flipH="1">
            <a:off x="2879387" y="4978726"/>
            <a:ext cx="487487" cy="104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3527459" y="5592210"/>
            <a:ext cx="63321" cy="429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>
            <a:off x="4158979" y="5299823"/>
            <a:ext cx="830159" cy="735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endCxn id="32" idx="0"/>
          </p:cNvCxnSpPr>
          <p:nvPr/>
        </p:nvCxnSpPr>
        <p:spPr>
          <a:xfrm>
            <a:off x="6394151" y="5648705"/>
            <a:ext cx="1031138" cy="41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6650087" y="5007435"/>
            <a:ext cx="64509" cy="1013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endCxn id="35" idx="0"/>
          </p:cNvCxnSpPr>
          <p:nvPr/>
        </p:nvCxnSpPr>
        <p:spPr>
          <a:xfrm>
            <a:off x="8712460" y="5491674"/>
            <a:ext cx="26285" cy="529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>
            <a:off x="1084180" y="5214840"/>
            <a:ext cx="348883" cy="699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endCxn id="27" idx="0"/>
          </p:cNvCxnSpPr>
          <p:nvPr/>
        </p:nvCxnSpPr>
        <p:spPr>
          <a:xfrm>
            <a:off x="2995753" y="5232854"/>
            <a:ext cx="315682" cy="802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58" y="602853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Скругленный прямоугольник 119"/>
          <p:cNvSpPr/>
          <p:nvPr/>
        </p:nvSpPr>
        <p:spPr>
          <a:xfrm>
            <a:off x="5882845" y="6080831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464176" y="6092424"/>
            <a:ext cx="43204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65691" y="484613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42427" y="462403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52" name="Прямая со стрелкой 51"/>
          <p:cNvCxnSpPr>
            <a:endCxn id="29" idx="0"/>
          </p:cNvCxnSpPr>
          <p:nvPr/>
        </p:nvCxnSpPr>
        <p:spPr>
          <a:xfrm>
            <a:off x="2633226" y="5592210"/>
            <a:ext cx="1542305" cy="443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483498" y="5007435"/>
            <a:ext cx="147360" cy="1013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514003" y="500689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5680200" y="5728519"/>
            <a:ext cx="46403" cy="333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120" idx="0"/>
          </p:cNvCxnSpPr>
          <p:nvPr/>
        </p:nvCxnSpPr>
        <p:spPr>
          <a:xfrm flipH="1">
            <a:off x="6098869" y="5667713"/>
            <a:ext cx="896258" cy="413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34" idx="0"/>
          </p:cNvCxnSpPr>
          <p:nvPr/>
        </p:nvCxnSpPr>
        <p:spPr>
          <a:xfrm>
            <a:off x="8172400" y="5007435"/>
            <a:ext cx="134297" cy="1028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32" idx="0"/>
          </p:cNvCxnSpPr>
          <p:nvPr/>
        </p:nvCxnSpPr>
        <p:spPr>
          <a:xfrm>
            <a:off x="7303231" y="5299284"/>
            <a:ext cx="122058" cy="763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7237439" y="436524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442175" y="506393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5896224" y="5063930"/>
            <a:ext cx="101026" cy="957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31" idx="0"/>
          </p:cNvCxnSpPr>
          <p:nvPr/>
        </p:nvCxnSpPr>
        <p:spPr>
          <a:xfrm flipH="1">
            <a:off x="6979163" y="4831274"/>
            <a:ext cx="446126" cy="1245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endCxn id="33" idx="0"/>
          </p:cNvCxnSpPr>
          <p:nvPr/>
        </p:nvCxnSpPr>
        <p:spPr>
          <a:xfrm>
            <a:off x="7768261" y="5521519"/>
            <a:ext cx="106388" cy="524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59" y="1028371"/>
            <a:ext cx="6518919" cy="65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77832" y="0"/>
            <a:ext cx="4931944" cy="62068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0289"/>
            <a:ext cx="4225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+mj-cs"/>
              </a:rPr>
              <a:t>ЗУПИНКА </a:t>
            </a:r>
            <a:r>
              <a:rPr lang="uk-UA" sz="20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+mj-cs"/>
              </a:rPr>
              <a:t>2. «АБРАКАДАБРА»</a:t>
            </a:r>
            <a:endParaRPr lang="ru-RU" sz="1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1058" y="4077072"/>
            <a:ext cx="7632848" cy="2016224"/>
          </a:xfrm>
          <a:prstGeom prst="roundRect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С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ІД, 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F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Б</a:t>
            </a:r>
            <a:r>
              <a:rPr lang="en-US" dirty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 С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ДР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О́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М 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АБ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У́Т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U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ОГО ІМ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ОД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G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ЕФІ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Z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ЦИ́Т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 — 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ЖК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Е ІН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ФЕ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КЦ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D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ІЙ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F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НЕ ЗА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ХВ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ЮВА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UN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НЯ, СП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ИЧ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U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НЕ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G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НЕ 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І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РУ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С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ОМ І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МУ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ДЕ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D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ФІЦ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ТУ ЛЮ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Z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Д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 (В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І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Л), ЯК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ИЙ ВР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АЖ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АЄ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ІМ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НУ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СИ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СТ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D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ЕМ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 ЛЮ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Д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G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НИ,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ЗНИ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Ж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УЮ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ЧИ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F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П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РИ ЦЬ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ОМ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 ПР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ОТ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ИД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ІЮ ОР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ГА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ІЗМ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У ЗА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ХВО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D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РЮ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ВАН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НЯ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М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vi-VN" dirty="0" smtClean="0">
                <a:solidFill>
                  <a:srgbClr val="002060"/>
                </a:solidFill>
                <a:latin typeface="Bahnschrift SemiBold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4699" y="1556792"/>
            <a:ext cx="7632848" cy="2016224"/>
          </a:xfrm>
          <a:prstGeom prst="roundRect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І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Л – Ц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Е 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ІР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УС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ІМУ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D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ДЕ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F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ФІЦ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ИТ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U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У Л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Ю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G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ДИ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НИ,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Я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КИ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Й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РО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ЗВ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G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ИВ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АЄТЬ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СЯ Т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G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А РО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ЗМ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НОЖ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УЄТЬ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С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Я 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 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РГ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АНІ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ЗМІ Л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ЮД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ИН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И І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 ПРИ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З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ВО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ДИ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ТЬ Д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D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О ПО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J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ВН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L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ОЇ 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ТРА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ТИ ЗА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ХИ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С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НИХ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С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W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ИЛ ОР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U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ГА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НІЗ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МУ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R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ТА РО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Y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ЗВ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U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И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U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ТК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Q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У 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СН</a:t>
            </a:r>
            <a:r>
              <a:rPr lang="en-US" dirty="0" smtClean="0">
                <a:solidFill>
                  <a:srgbClr val="002060"/>
                </a:solidFill>
                <a:latin typeface="Bahnschrift SemiBold" pitchFamily="34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ІД</a:t>
            </a:r>
            <a:r>
              <a:rPr lang="uk-UA" dirty="0" smtClean="0">
                <a:solidFill>
                  <a:srgbClr val="002060"/>
                </a:solidFill>
                <a:latin typeface="Bahnschrift SemiBold" pitchFamily="34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Bahnschrift SemiBold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492" y="542108"/>
            <a:ext cx="5616624" cy="92333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Серед літер українського алфавіту заховались англійські. Закресліть їх, прочитайте визначення.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688632" cy="833537"/>
          </a:xfrm>
          <a:ln>
            <a:solidFill>
              <a:srgbClr val="FF0000"/>
            </a:solidFill>
            <a:prstDash val="lgDash"/>
          </a:ln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ВАЖЛИВО! ВІЛ</a:t>
            </a:r>
            <a:endParaRPr lang="ru-RU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80728"/>
            <a:ext cx="6120680" cy="5145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>
                <a:solidFill>
                  <a:srgbClr val="002060"/>
                </a:solidFill>
                <a:latin typeface="Franklin Gothic Heavy" pitchFamily="34" charset="0"/>
              </a:rPr>
              <a:t>ВІЛ – це скорочена назва вірусу імунодефіциту людини. Імунна система організму захищає нас від інфекцій і запобігає розвитку деяких типів злоякісних хвороб. ВІЛ повільно й не зворотно знищує імунну систему організму. </a:t>
            </a:r>
            <a:r>
              <a:rPr lang="uk-UA" sz="2000" dirty="0" smtClean="0">
                <a:solidFill>
                  <a:srgbClr val="002060"/>
                </a:solidFill>
                <a:latin typeface="Franklin Gothic Heavy" pitchFamily="34" charset="0"/>
              </a:rPr>
              <a:t>Носії </a:t>
            </a:r>
            <a:r>
              <a:rPr lang="uk-UA" sz="2000" dirty="0" smtClean="0">
                <a:solidFill>
                  <a:srgbClr val="002060"/>
                </a:solidFill>
                <a:latin typeface="Franklin Gothic Heavy" pitchFamily="34" charset="0"/>
              </a:rPr>
              <a:t>ВІЛ протягом тривалого періоду (до кількох років) можуть не лише виглядати, а й відчувати себе здоровими. Весь цей час люди, що живуть із ВІЛ, почуваються добре, навіть не підозрюючи про те, що інфіковані і можуть інфікувати інших. Із часом імунна система все більше ослаблюється, проходять роки, у людини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002060"/>
                </a:solidFill>
                <a:latin typeface="Franklin Gothic Heavy" pitchFamily="34" charset="0"/>
              </a:rPr>
              <a:t>з’являються певні ознаки (симптоми),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002060"/>
                </a:solidFill>
                <a:latin typeface="Franklin Gothic Heavy" pitchFamily="34" charset="0"/>
              </a:rPr>
              <a:t>характерні для </a:t>
            </a:r>
            <a:r>
              <a:rPr lang="uk-UA" sz="2000" dirty="0" err="1" smtClean="0">
                <a:solidFill>
                  <a:srgbClr val="002060"/>
                </a:solidFill>
                <a:latin typeface="Franklin Gothic Heavy" pitchFamily="34" charset="0"/>
              </a:rPr>
              <a:t>СНІДу</a:t>
            </a:r>
            <a:r>
              <a:rPr lang="uk-UA" sz="2000" dirty="0" smtClean="0">
                <a:solidFill>
                  <a:srgbClr val="002060"/>
                </a:solidFill>
                <a:latin typeface="Franklin Gothic Heavy" pitchFamily="34" charset="0"/>
              </a:rPr>
              <a:t>.</a:t>
            </a:r>
            <a:endParaRPr lang="uk-UA" sz="2000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544616" cy="1143000"/>
          </a:xfrm>
          <a:ln>
            <a:solidFill>
              <a:srgbClr val="FF0000"/>
            </a:solidFill>
            <a:prstDash val="lgDash"/>
          </a:ln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ВАЖЛИВО! </a:t>
            </a:r>
            <a:r>
              <a:rPr lang="uk-UA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СНІД</a:t>
            </a:r>
            <a:endParaRPr lang="ru-RU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СНІД – синдром набутого імунодефіциту, що є назвою останньої стадії ВІЛ-інфекції. Цей синдром не є спадковим. Симптоми виникають внаслідок ураження імунної системи вірусом імунодефіциту людини (ВІЛ).</a:t>
            </a:r>
            <a:endParaRPr lang="uk-UA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904656" cy="1143000"/>
          </a:xfrm>
          <a:ln>
            <a:solidFill>
              <a:srgbClr val="FF0000"/>
            </a:solidFill>
            <a:prstDash val="lgDash"/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СУМНА СТАТИСТИКА</a:t>
            </a:r>
            <a:endParaRPr lang="ru-RU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6768752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У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Європі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наша держава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лишається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лідером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за масштабами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поширення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ВІЛ-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інфекції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. За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оцінками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експертів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Franklin Gothic Heavy" pitchFamily="34" charset="0"/>
              </a:rPr>
              <a:t>UNAIDS, 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Україні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з ВІЛ-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інфекцією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живе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до 240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тисяч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осіб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лише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кожен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другий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знає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свій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діагноз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Утім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позитивні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новини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є – у 2018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році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вперше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з 2012-го,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було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зафіксовано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зниження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темпів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Franklin Gothic Heavy" pitchFamily="34" charset="0"/>
              </a:rPr>
              <a:t>епідемії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на 0,52 </a:t>
            </a:r>
            <a:r>
              <a:rPr lang="uk-UA" dirty="0" smtClean="0">
                <a:solidFill>
                  <a:srgbClr val="002060"/>
                </a:solidFill>
                <a:latin typeface="Franklin Gothic Heavy" pitchFamily="34" charset="0"/>
              </a:rPr>
              <a:t>відсотка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).</a:t>
            </a: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1500</Words>
  <Application>Microsoft Office PowerPoint</Application>
  <PresentationFormat>Экран (4:3)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МАРШРУТНА КАРТА</vt:lpstr>
      <vt:lpstr>1 ГРУДНЯ   Всесвітній день  боротьби зі СНІДом </vt:lpstr>
      <vt:lpstr>ЗУПИНКА 1. «ПЛУТАНКА»</vt:lpstr>
      <vt:lpstr>ЗУПИНКА 1. «ПЛУТАНКА»</vt:lpstr>
      <vt:lpstr>Презентация PowerPoint</vt:lpstr>
      <vt:lpstr>ВАЖЛИВО! ВІЛ</vt:lpstr>
      <vt:lpstr>ВАЖЛИВО! СНІД</vt:lpstr>
      <vt:lpstr>СУМНА СТАТИСТИКА</vt:lpstr>
      <vt:lpstr>Презентация PowerPoint</vt:lpstr>
      <vt:lpstr>ВАЖЛИВО!  ШЛЯХИ ПЕРЕДАЧІ ВІЛ:</vt:lpstr>
      <vt:lpstr>ВАЖЛИВО!  ВІЛ НЕ ПЕРЕДАЄТЬСЯ: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 ДНЯ БОРОТЬБИ ЗІ СНІДом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ІНФОРИМАЦІЙНА  КВЕСТ-ГРА</dc:title>
  <dc:creator>Laptopchik</dc:creator>
  <cp:lastModifiedBy>Laptopchik</cp:lastModifiedBy>
  <cp:revision>120</cp:revision>
  <dcterms:created xsi:type="dcterms:W3CDTF">2022-11-14T10:21:57Z</dcterms:created>
  <dcterms:modified xsi:type="dcterms:W3CDTF">2022-11-16T15:03:19Z</dcterms:modified>
</cp:coreProperties>
</file>