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311" r:id="rId3"/>
    <p:sldId id="256" r:id="rId4"/>
    <p:sldId id="287" r:id="rId5"/>
    <p:sldId id="258" r:id="rId6"/>
    <p:sldId id="259" r:id="rId7"/>
    <p:sldId id="260" r:id="rId8"/>
    <p:sldId id="291" r:id="rId9"/>
    <p:sldId id="292" r:id="rId10"/>
    <p:sldId id="293" r:id="rId11"/>
    <p:sldId id="321" r:id="rId12"/>
    <p:sldId id="323" r:id="rId13"/>
    <p:sldId id="322" r:id="rId14"/>
    <p:sldId id="296" r:id="rId15"/>
    <p:sldId id="308" r:id="rId16"/>
    <p:sldId id="276" r:id="rId17"/>
    <p:sldId id="307" r:id="rId18"/>
    <p:sldId id="306" r:id="rId19"/>
    <p:sldId id="305" r:id="rId20"/>
    <p:sldId id="309" r:id="rId21"/>
    <p:sldId id="312" r:id="rId22"/>
    <p:sldId id="310" r:id="rId23"/>
    <p:sldId id="313" r:id="rId24"/>
    <p:sldId id="314" r:id="rId25"/>
    <p:sldId id="315" r:id="rId26"/>
    <p:sldId id="320" r:id="rId27"/>
    <p:sldId id="319" r:id="rId28"/>
    <p:sldId id="318" r:id="rId29"/>
    <p:sldId id="31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D72582E-DECC-4956-A418-508455BE128E}">
          <p14:sldIdLst>
            <p14:sldId id="285"/>
            <p14:sldId id="311"/>
            <p14:sldId id="256"/>
            <p14:sldId id="287"/>
            <p14:sldId id="258"/>
            <p14:sldId id="259"/>
            <p14:sldId id="260"/>
            <p14:sldId id="291"/>
            <p14:sldId id="292"/>
            <p14:sldId id="293"/>
            <p14:sldId id="321"/>
            <p14:sldId id="323"/>
            <p14:sldId id="322"/>
            <p14:sldId id="296"/>
            <p14:sldId id="308"/>
            <p14:sldId id="276"/>
            <p14:sldId id="307"/>
            <p14:sldId id="306"/>
            <p14:sldId id="305"/>
            <p14:sldId id="309"/>
            <p14:sldId id="312"/>
            <p14:sldId id="310"/>
          </p14:sldIdLst>
        </p14:section>
        <p14:section name="Раздел без заголовка" id="{580B08C5-7C2B-4A6F-A2AE-E17D231F7ECC}">
          <p14:sldIdLst>
            <p14:sldId id="313"/>
            <p14:sldId id="314"/>
            <p14:sldId id="315"/>
            <p14:sldId id="320"/>
            <p14:sldId id="319"/>
            <p14:sldId id="318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658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6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6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307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0036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82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3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3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7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238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51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66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39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04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4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43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0D5D0-03A1-414D-B164-A8F3AB04795D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608AEA-0EAA-4825-8AA8-E34490E4D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37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6" y="119185"/>
            <a:ext cx="2830423" cy="3674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100" y="0"/>
            <a:ext cx="4152900" cy="31908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17519" y="1144170"/>
            <a:ext cx="6711462" cy="346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uk-UA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Антонь</a:t>
            </a:r>
            <a:r>
              <a:rPr lang="uk-UA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Віта Валеріївна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вихователь ГПД, асистент вчителя «</a:t>
            </a:r>
            <a:r>
              <a:rPr lang="uk-UA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Червоненського</a:t>
            </a:r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ліцею» </a:t>
            </a:r>
            <a:r>
              <a:rPr lang="uk-UA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Червоненської</a:t>
            </a:r>
            <a:r>
              <a:rPr lang="uk-UA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селищної ради Житомирської області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65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" y="0"/>
            <a:ext cx="3171825" cy="4514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976" y="365125"/>
            <a:ext cx="3132923" cy="41873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111" y="3085449"/>
            <a:ext cx="3448050" cy="3676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3021298"/>
            <a:ext cx="31146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42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71"/>
            <a:ext cx="12192000" cy="68588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97" y="-67089"/>
            <a:ext cx="2461846" cy="3785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517" y="3399296"/>
            <a:ext cx="2879986" cy="3458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272" y="3308792"/>
            <a:ext cx="2767693" cy="35117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3595" y="3113503"/>
            <a:ext cx="2658240" cy="3552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6789" y="68381"/>
            <a:ext cx="2618710" cy="35000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616" y="16757"/>
            <a:ext cx="2771775" cy="2066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6407" y="-871"/>
            <a:ext cx="3600450" cy="181927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55613" y="2236964"/>
            <a:ext cx="396640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Зимові</a:t>
            </a:r>
            <a:r>
              <a:rPr lang="ru-RU" sz="4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розваги</a:t>
            </a:r>
            <a:endParaRPr lang="ru-RU" sz="4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9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204" y="0"/>
            <a:ext cx="12192000" cy="68588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2874" y="3234652"/>
            <a:ext cx="316625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-гра «Все про Новий рік»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877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72"/>
            <a:ext cx="12192000" cy="6858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872"/>
            <a:ext cx="2709221" cy="3109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3" y="3504556"/>
            <a:ext cx="2011439" cy="3414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703" y="2401454"/>
            <a:ext cx="2748279" cy="4318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864" y="2132331"/>
            <a:ext cx="4777136" cy="47517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48269" y="1270000"/>
            <a:ext cx="3535263" cy="816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Зимова казка</a:t>
            </a:r>
            <a:endParaRPr lang="ru-RU" sz="4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55333" y="361643"/>
            <a:ext cx="8121134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uk-UA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-гра «Все про Новий рік»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8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769"/>
            <a:ext cx="2180492" cy="3828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9" y="3778973"/>
            <a:ext cx="2309812" cy="3139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831" y="89972"/>
            <a:ext cx="2099744" cy="3568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468" y="3819985"/>
            <a:ext cx="2095500" cy="3057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695" y="482266"/>
            <a:ext cx="2132450" cy="30337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6848" y="3482987"/>
            <a:ext cx="2779966" cy="34591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8145" y="47881"/>
            <a:ext cx="2257425" cy="2943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3662" y="3451241"/>
            <a:ext cx="3118337" cy="324529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12391" y="1571966"/>
            <a:ext cx="234461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Заняття за інтересами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13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45348" cy="3148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2" y="3429000"/>
            <a:ext cx="2572978" cy="34046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565" y="2891438"/>
            <a:ext cx="2852415" cy="35582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3676694"/>
            <a:ext cx="2836985" cy="30411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810" y="96915"/>
            <a:ext cx="2576462" cy="34396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003" y="3536525"/>
            <a:ext cx="2917998" cy="33214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067112" y="1406469"/>
            <a:ext cx="231903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Новорічний кросворд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102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45348" cy="3148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2" y="3538530"/>
            <a:ext cx="2214196" cy="2929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3042" y="4001294"/>
            <a:ext cx="2087806" cy="2652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374" y="4023241"/>
            <a:ext cx="2116620" cy="26803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076" y="3685744"/>
            <a:ext cx="2458549" cy="26354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4130" y="312309"/>
            <a:ext cx="2321680" cy="28961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494" y="262237"/>
            <a:ext cx="2628405" cy="29918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7510" y="-115120"/>
            <a:ext cx="2036605" cy="24418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4001" y="-120287"/>
            <a:ext cx="2442858" cy="32612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3634" y="3095919"/>
            <a:ext cx="3913265" cy="24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11" y="2540000"/>
            <a:ext cx="4564251" cy="29103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005" y="609600"/>
            <a:ext cx="3136495" cy="3985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39" y="819682"/>
            <a:ext cx="3387594" cy="42898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36484" y="1541704"/>
            <a:ext cx="195521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Новорічні загадки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757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6" y="2242611"/>
            <a:ext cx="5908431" cy="3716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34" y="3141273"/>
            <a:ext cx="5854667" cy="37167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59664" y="1656799"/>
            <a:ext cx="370691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Дидактична гра «Склади сніговика»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43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7957"/>
            <a:ext cx="3014820" cy="3517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7357"/>
            <a:ext cx="3546288" cy="2916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288" y="3884433"/>
            <a:ext cx="2856900" cy="3008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941" y="3657357"/>
            <a:ext cx="2512568" cy="3151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4489" y="3196943"/>
            <a:ext cx="3227510" cy="36610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9872" y="14196"/>
            <a:ext cx="4122127" cy="28295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890" y="20639"/>
            <a:ext cx="3727882" cy="30046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48000" y="3086471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Новорічна </a:t>
            </a:r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розфарбовка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пазл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«Святкове вбрання для ялинки»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4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1646" y="103189"/>
            <a:ext cx="107266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err="1">
                <a:solidFill>
                  <a:srgbClr val="002060"/>
                </a:solidFill>
              </a:rPr>
              <a:t>Загальні</a:t>
            </a:r>
            <a:r>
              <a:rPr lang="ru-RU" sz="2600" dirty="0">
                <a:solidFill>
                  <a:srgbClr val="002060"/>
                </a:solidFill>
              </a:rPr>
              <a:t> </a:t>
            </a:r>
            <a:r>
              <a:rPr lang="ru-RU" sz="2600" dirty="0" err="1">
                <a:solidFill>
                  <a:srgbClr val="002060"/>
                </a:solidFill>
              </a:rPr>
              <a:t>відомості</a:t>
            </a:r>
            <a:r>
              <a:rPr lang="ru-RU" sz="2600" dirty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Антонь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>
                <a:solidFill>
                  <a:srgbClr val="002060"/>
                </a:solidFill>
              </a:rPr>
              <a:t>В</a:t>
            </a:r>
            <a:r>
              <a:rPr lang="ru-RU" sz="2600" dirty="0" err="1" smtClean="0">
                <a:solidFill>
                  <a:srgbClr val="002060"/>
                </a:solidFill>
              </a:rPr>
              <a:t>іта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Валеріївна</a:t>
            </a:r>
            <a:endParaRPr lang="ru-RU" sz="2600" dirty="0" smtClean="0">
              <a:solidFill>
                <a:srgbClr val="002060"/>
              </a:solidFill>
            </a:endParaRPr>
          </a:p>
          <a:p>
            <a:r>
              <a:rPr lang="ru-RU" sz="2600" dirty="0" smtClean="0">
                <a:solidFill>
                  <a:srgbClr val="002060"/>
                </a:solidFill>
              </a:rPr>
              <a:t>Дата </a:t>
            </a:r>
            <a:r>
              <a:rPr lang="ru-RU" sz="2600" dirty="0" err="1">
                <a:solidFill>
                  <a:srgbClr val="002060"/>
                </a:solidFill>
              </a:rPr>
              <a:t>народження</a:t>
            </a:r>
            <a:r>
              <a:rPr lang="ru-RU" sz="2600" dirty="0">
                <a:solidFill>
                  <a:srgbClr val="002060"/>
                </a:solidFill>
              </a:rPr>
              <a:t>: </a:t>
            </a:r>
            <a:r>
              <a:rPr lang="ru-RU" sz="2600" dirty="0" smtClean="0">
                <a:solidFill>
                  <a:srgbClr val="002060"/>
                </a:solidFill>
              </a:rPr>
              <a:t>25</a:t>
            </a:r>
            <a:r>
              <a:rPr lang="ru-RU" sz="2600" dirty="0">
                <a:solidFill>
                  <a:srgbClr val="002060"/>
                </a:solidFill>
              </a:rPr>
              <a:t> </a:t>
            </a:r>
            <a:r>
              <a:rPr lang="ru-RU" sz="2600" dirty="0" smtClean="0">
                <a:solidFill>
                  <a:srgbClr val="002060"/>
                </a:solidFill>
              </a:rPr>
              <a:t>лютого 1988 р.</a:t>
            </a:r>
          </a:p>
          <a:p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>
                <a:solidFill>
                  <a:srgbClr val="002060"/>
                </a:solidFill>
              </a:rPr>
              <a:t>Освіта</a:t>
            </a:r>
            <a:r>
              <a:rPr lang="ru-RU" sz="2600" dirty="0">
                <a:solidFill>
                  <a:srgbClr val="002060"/>
                </a:solidFill>
              </a:rPr>
              <a:t>: </a:t>
            </a:r>
            <a:r>
              <a:rPr lang="ru-RU" sz="2600" dirty="0" err="1">
                <a:solidFill>
                  <a:srgbClr val="002060"/>
                </a:solidFill>
              </a:rPr>
              <a:t>вища</a:t>
            </a:r>
            <a:r>
              <a:rPr lang="ru-RU" sz="2600" dirty="0">
                <a:solidFill>
                  <a:srgbClr val="002060"/>
                </a:solidFill>
              </a:rPr>
              <a:t> </a:t>
            </a:r>
            <a:r>
              <a:rPr lang="ru-RU" sz="2600" dirty="0" err="1">
                <a:solidFill>
                  <a:srgbClr val="002060"/>
                </a:solidFill>
              </a:rPr>
              <a:t>з</a:t>
            </a:r>
            <a:r>
              <a:rPr lang="ru-RU" sz="2600" dirty="0" err="1" smtClean="0">
                <a:solidFill>
                  <a:srgbClr val="002060"/>
                </a:solidFill>
              </a:rPr>
              <a:t>акінчила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>
                <a:solidFill>
                  <a:srgbClr val="002060"/>
                </a:solidFill>
              </a:rPr>
              <a:t>у </a:t>
            </a:r>
            <a:r>
              <a:rPr lang="ru-RU" sz="2600" dirty="0" smtClean="0">
                <a:solidFill>
                  <a:srgbClr val="002060"/>
                </a:solidFill>
              </a:rPr>
              <a:t>2023 </a:t>
            </a:r>
            <a:r>
              <a:rPr lang="ru-RU" sz="2600" dirty="0" err="1" smtClean="0">
                <a:solidFill>
                  <a:srgbClr val="002060"/>
                </a:solidFill>
              </a:rPr>
              <a:t>році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Університет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Григорія</a:t>
            </a:r>
            <a:r>
              <a:rPr lang="ru-RU" sz="2600" dirty="0" smtClean="0">
                <a:solidFill>
                  <a:srgbClr val="002060"/>
                </a:solidFill>
              </a:rPr>
              <a:t> Сковороди в </a:t>
            </a:r>
            <a:r>
              <a:rPr lang="ru-RU" sz="2600" dirty="0" err="1" smtClean="0">
                <a:solidFill>
                  <a:srgbClr val="002060"/>
                </a:solidFill>
              </a:rPr>
              <a:t>Переяславі</a:t>
            </a:r>
            <a:r>
              <a:rPr lang="ru-RU" sz="2600" dirty="0" smtClean="0">
                <a:solidFill>
                  <a:srgbClr val="002060"/>
                </a:solidFill>
              </a:rPr>
              <a:t> за </a:t>
            </a:r>
            <a:r>
              <a:rPr lang="ru-RU" sz="2600" dirty="0" err="1">
                <a:solidFill>
                  <a:srgbClr val="002060"/>
                </a:solidFill>
              </a:rPr>
              <a:t>спеціальністю</a:t>
            </a:r>
            <a:r>
              <a:rPr lang="ru-RU" sz="2600" dirty="0">
                <a:solidFill>
                  <a:srgbClr val="002060"/>
                </a:solidFill>
              </a:rPr>
              <a:t> </a:t>
            </a:r>
            <a:r>
              <a:rPr lang="ru-RU" sz="2600" dirty="0" smtClean="0">
                <a:solidFill>
                  <a:srgbClr val="002060"/>
                </a:solidFill>
              </a:rPr>
              <a:t>«</a:t>
            </a:r>
            <a:r>
              <a:rPr lang="ru-RU" sz="2600" dirty="0" err="1" smtClean="0">
                <a:solidFill>
                  <a:srgbClr val="002060"/>
                </a:solidFill>
              </a:rPr>
              <a:t>Вчитель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української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мови</a:t>
            </a:r>
            <a:r>
              <a:rPr lang="ru-RU" sz="2600" dirty="0" smtClean="0">
                <a:solidFill>
                  <a:srgbClr val="002060"/>
                </a:solidFill>
              </a:rPr>
              <a:t> та </a:t>
            </a:r>
            <a:r>
              <a:rPr lang="ru-RU" sz="2600" dirty="0" err="1" smtClean="0">
                <a:solidFill>
                  <a:srgbClr val="002060"/>
                </a:solidFill>
              </a:rPr>
              <a:t>літератури</a:t>
            </a:r>
            <a:r>
              <a:rPr lang="ru-RU" sz="2600" dirty="0" smtClean="0">
                <a:solidFill>
                  <a:srgbClr val="002060"/>
                </a:solidFill>
              </a:rPr>
              <a:t>» </a:t>
            </a:r>
          </a:p>
          <a:p>
            <a:r>
              <a:rPr lang="ru-RU" sz="2600" dirty="0" err="1" smtClean="0">
                <a:solidFill>
                  <a:srgbClr val="002060"/>
                </a:solidFill>
              </a:rPr>
              <a:t>Професія</a:t>
            </a:r>
            <a:r>
              <a:rPr lang="ru-RU" sz="2600" dirty="0" smtClean="0">
                <a:solidFill>
                  <a:srgbClr val="002060"/>
                </a:solidFill>
              </a:rPr>
              <a:t>: </a:t>
            </a:r>
            <a:r>
              <a:rPr lang="ru-RU" sz="2600" dirty="0" err="1" smtClean="0">
                <a:solidFill>
                  <a:srgbClr val="002060"/>
                </a:solidFill>
              </a:rPr>
              <a:t>вихователь</a:t>
            </a:r>
            <a:r>
              <a:rPr lang="ru-RU" sz="2600" dirty="0" smtClean="0">
                <a:solidFill>
                  <a:srgbClr val="002060"/>
                </a:solidFill>
              </a:rPr>
              <a:t> ГПД, ассистент </a:t>
            </a:r>
            <a:r>
              <a:rPr lang="ru-RU" sz="2600" dirty="0" err="1" smtClean="0">
                <a:solidFill>
                  <a:srgbClr val="002060"/>
                </a:solidFill>
              </a:rPr>
              <a:t>вчителя</a:t>
            </a:r>
            <a:endParaRPr lang="ru-RU" sz="2600" dirty="0" smtClean="0">
              <a:solidFill>
                <a:srgbClr val="002060"/>
              </a:solidFill>
            </a:endParaRPr>
          </a:p>
          <a:p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Місце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роботи</a:t>
            </a:r>
            <a:r>
              <a:rPr lang="ru-RU" sz="2600" dirty="0" smtClean="0">
                <a:solidFill>
                  <a:srgbClr val="002060"/>
                </a:solidFill>
              </a:rPr>
              <a:t>: «</a:t>
            </a:r>
            <a:r>
              <a:rPr lang="ru-RU" sz="2600" dirty="0" err="1" smtClean="0">
                <a:solidFill>
                  <a:srgbClr val="002060"/>
                </a:solidFill>
              </a:rPr>
              <a:t>Червоненський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ліцей</a:t>
            </a:r>
            <a:r>
              <a:rPr lang="ru-RU" sz="2600" dirty="0" smtClean="0">
                <a:solidFill>
                  <a:srgbClr val="002060"/>
                </a:solidFill>
              </a:rPr>
              <a:t>» </a:t>
            </a:r>
            <a:r>
              <a:rPr lang="ru-RU" sz="2600" dirty="0" err="1" smtClean="0">
                <a:solidFill>
                  <a:srgbClr val="002060"/>
                </a:solidFill>
              </a:rPr>
              <a:t>Червоненської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селищної</a:t>
            </a:r>
            <a:r>
              <a:rPr lang="ru-RU" sz="2600" dirty="0" smtClean="0">
                <a:solidFill>
                  <a:srgbClr val="002060"/>
                </a:solidFill>
              </a:rPr>
              <a:t> ради </a:t>
            </a:r>
            <a:r>
              <a:rPr lang="ru-RU" sz="2600" dirty="0" err="1" smtClean="0">
                <a:solidFill>
                  <a:srgbClr val="002060"/>
                </a:solidFill>
              </a:rPr>
              <a:t>Житомирської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 err="1" smtClean="0">
                <a:solidFill>
                  <a:srgbClr val="002060"/>
                </a:solidFill>
              </a:rPr>
              <a:t>області</a:t>
            </a:r>
            <a:endParaRPr lang="ru-RU" sz="2600" dirty="0" smtClean="0">
              <a:solidFill>
                <a:srgbClr val="002060"/>
              </a:solidFill>
            </a:endParaRPr>
          </a:p>
          <a:p>
            <a:r>
              <a:rPr lang="ru-RU" sz="2600" dirty="0" smtClean="0">
                <a:solidFill>
                  <a:srgbClr val="002060"/>
                </a:solidFill>
              </a:rPr>
              <a:t>Стаж </a:t>
            </a:r>
            <a:r>
              <a:rPr lang="ru-RU" sz="2600" dirty="0" err="1">
                <a:solidFill>
                  <a:srgbClr val="002060"/>
                </a:solidFill>
              </a:rPr>
              <a:t>роботи</a:t>
            </a:r>
            <a:r>
              <a:rPr lang="ru-RU" sz="2600" dirty="0">
                <a:solidFill>
                  <a:srgbClr val="002060"/>
                </a:solidFill>
              </a:rPr>
              <a:t>: </a:t>
            </a:r>
            <a:r>
              <a:rPr lang="ru-RU" sz="2600" dirty="0" smtClean="0">
                <a:solidFill>
                  <a:srgbClr val="002060"/>
                </a:solidFill>
              </a:rPr>
              <a:t>3 роки </a:t>
            </a:r>
          </a:p>
        </p:txBody>
      </p:sp>
    </p:spTree>
    <p:extLst>
      <p:ext uri="{BB962C8B-B14F-4D97-AF65-F5344CB8AC3E}">
        <p14:creationId xmlns:p14="http://schemas.microsoft.com/office/powerpoint/2010/main" val="830125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2" y="218504"/>
            <a:ext cx="2801776" cy="3782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70531">
            <a:off x="1320084" y="3420280"/>
            <a:ext cx="3444234" cy="2849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496" y="1317452"/>
            <a:ext cx="3943350" cy="2827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1103">
            <a:off x="6172904" y="3334411"/>
            <a:ext cx="4273438" cy="3150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43763">
            <a:off x="8300259" y="-75174"/>
            <a:ext cx="2780945" cy="35317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92601" y="581759"/>
            <a:ext cx="173893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Мої досягнення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60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7508">
            <a:off x="291118" y="104631"/>
            <a:ext cx="5462271" cy="3884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6504">
            <a:off x="6025744" y="266942"/>
            <a:ext cx="5762298" cy="3798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4442">
            <a:off x="2622283" y="3912885"/>
            <a:ext cx="3542212" cy="25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90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4400" y="1723293"/>
            <a:ext cx="82296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89006F"/>
                </a:solidFill>
                <a:latin typeface="Georgia" panose="02040502050405020303" pitchFamily="18" charset="0"/>
              </a:rPr>
              <a:t>Правила </a:t>
            </a:r>
            <a:r>
              <a:rPr lang="ru-RU" sz="2400" dirty="0" err="1">
                <a:solidFill>
                  <a:srgbClr val="89006F"/>
                </a:solidFill>
                <a:latin typeface="Georgia" panose="02040502050405020303" pitchFamily="18" charset="0"/>
              </a:rPr>
              <a:t>роботи</a:t>
            </a:r>
            <a:r>
              <a:rPr lang="ru-RU" sz="2400" dirty="0">
                <a:solidFill>
                  <a:srgbClr val="89006F"/>
                </a:solidFill>
                <a:latin typeface="Georgia" panose="02040502050405020303" pitchFamily="18" charset="0"/>
              </a:rPr>
              <a:t> ГПД </a:t>
            </a:r>
            <a:endParaRPr lang="ru-RU" dirty="0"/>
          </a:p>
          <a:p>
            <a:r>
              <a:rPr lang="ru-RU" sz="2600" dirty="0">
                <a:solidFill>
                  <a:srgbClr val="FF388C"/>
                </a:solidFill>
                <a:latin typeface="Wingdings 2" panose="05020102010507070707" pitchFamily="18" charset="2"/>
              </a:rPr>
              <a:t> 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Перше правило –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учитись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"12" получать. </a:t>
            </a:r>
          </a:p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 Друге правило –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трудитись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відстаючим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помагати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 Бути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чесним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правдивим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третє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правило у нас. </a:t>
            </a:r>
          </a:p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 Бути другом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незрадливим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ми – за тебе,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 нас! </a:t>
            </a:r>
          </a:p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 Наше правило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четверте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наполегливо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вперто книги </a:t>
            </a:r>
          </a:p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берегти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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П’яте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правило –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малювати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співати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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Гратися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товаришами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дружити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малюками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22135" y="950369"/>
            <a:ext cx="7120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>Перед собою ставлю </a:t>
            </a:r>
            <a:r>
              <a:rPr lang="ru-RU" sz="3600" dirty="0" err="1">
                <a:solidFill>
                  <a:srgbClr val="002060"/>
                </a:solidFill>
              </a:rPr>
              <a:t>таку</a:t>
            </a:r>
            <a:r>
              <a:rPr lang="ru-RU" sz="3600" dirty="0">
                <a:solidFill>
                  <a:srgbClr val="002060"/>
                </a:solidFill>
              </a:rPr>
              <a:t> мету :</a:t>
            </a:r>
          </a:p>
        </p:txBody>
      </p:sp>
    </p:spTree>
    <p:extLst>
      <p:ext uri="{BB962C8B-B14F-4D97-AF65-F5344CB8AC3E}">
        <p14:creationId xmlns:p14="http://schemas.microsoft.com/office/powerpoint/2010/main" val="2045708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76" y="0"/>
            <a:ext cx="10677843" cy="5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23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1390810" cy="57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56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384"/>
            <a:ext cx="11563146" cy="47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61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064"/>
            <a:ext cx="11403874" cy="597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5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063"/>
            <a:ext cx="11220994" cy="57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78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8916" y="219247"/>
            <a:ext cx="1055244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Розвиток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творчих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здібностей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дітей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</a:t>
            </a:r>
          </a:p>
          <a:p>
            <a:r>
              <a:rPr lang="ru-RU" sz="3600" dirty="0" smtClean="0">
                <a:solidFill>
                  <a:srgbClr val="89006F"/>
                </a:solidFill>
                <a:latin typeface="Georgia" panose="02040502050405020303" pitchFamily="18" charset="0"/>
              </a:rPr>
              <a:t> </a:t>
            </a:r>
            <a:endParaRPr lang="ru-RU" sz="2800" dirty="0"/>
          </a:p>
          <a:p>
            <a:r>
              <a:rPr lang="ru-RU" sz="2800" dirty="0">
                <a:solidFill>
                  <a:srgbClr val="FF388C"/>
                </a:solidFill>
                <a:latin typeface="Wingdings 2" panose="05020102010507070707" pitchFamily="18" charset="2"/>
              </a:rPr>
              <a:t>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діагностування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творчих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задатків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; </a:t>
            </a:r>
            <a:endParaRPr lang="ru-RU" sz="2800" dirty="0"/>
          </a:p>
          <a:p>
            <a:r>
              <a:rPr lang="ru-RU" sz="2800" dirty="0">
                <a:solidFill>
                  <a:srgbClr val="FF388C"/>
                </a:solidFill>
                <a:latin typeface="Wingdings 2" panose="05020102010507070707" pitchFamily="18" charset="2"/>
              </a:rPr>
              <a:t>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створення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такого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середовища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і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такої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системи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взаємин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,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які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б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стимулювали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творчу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діяльність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дитини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; </a:t>
            </a:r>
            <a:endParaRPr lang="ru-RU" sz="2800" dirty="0"/>
          </a:p>
          <a:p>
            <a:r>
              <a:rPr lang="ru-RU" sz="2800" dirty="0">
                <a:solidFill>
                  <a:srgbClr val="FF388C"/>
                </a:solidFill>
                <a:latin typeface="Wingdings 2" panose="05020102010507070707" pitchFamily="18" charset="2"/>
              </a:rPr>
              <a:t>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ненав’язлива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,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розумна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допомога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дорослих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; </a:t>
            </a:r>
            <a:endParaRPr lang="ru-RU" sz="2800" dirty="0"/>
          </a:p>
          <a:p>
            <a:r>
              <a:rPr lang="ru-RU" sz="2800" dirty="0">
                <a:solidFill>
                  <a:srgbClr val="FF388C"/>
                </a:solidFill>
                <a:latin typeface="Wingdings 2" panose="05020102010507070707" pitchFamily="18" charset="2"/>
              </a:rPr>
              <a:t> 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свобода у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виборі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діяльності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, у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чергуванні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справ, у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тривалості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занять, у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виборі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способів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праці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; </a:t>
            </a:r>
            <a:endParaRPr lang="ru-RU" sz="2800" dirty="0"/>
          </a:p>
          <a:p>
            <a:r>
              <a:rPr lang="ru-RU" sz="2800" dirty="0">
                <a:solidFill>
                  <a:srgbClr val="FF388C"/>
                </a:solidFill>
                <a:latin typeface="Wingdings 2" panose="05020102010507070707" pitchFamily="18" charset="2"/>
              </a:rPr>
              <a:t>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постійне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створення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ситуацій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333399"/>
                </a:solidFill>
                <a:latin typeface="Georgia" panose="02040502050405020303" pitchFamily="18" charset="0"/>
              </a:rPr>
              <a:t>успіху</a:t>
            </a:r>
            <a:r>
              <a:rPr lang="ru-RU" sz="2800" dirty="0">
                <a:solidFill>
                  <a:srgbClr val="333399"/>
                </a:solidFill>
                <a:latin typeface="Georgia" panose="02040502050405020303" pitchFamily="18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31308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234057" cy="577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3223"/>
            <a:ext cx="5086715" cy="3035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605" y="6487"/>
            <a:ext cx="3576229" cy="3791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648" y="35013"/>
            <a:ext cx="3868785" cy="3994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127" y="3421132"/>
            <a:ext cx="5536290" cy="35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2" y="2724149"/>
            <a:ext cx="3781425" cy="4133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508" y="108041"/>
            <a:ext cx="7727392" cy="33405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35738" y="4058194"/>
            <a:ext cx="5604868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українського козацтва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04545" y="4151569"/>
            <a:ext cx="3452355" cy="798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uk-UA" sz="4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гарбуза</a:t>
            </a:r>
            <a:endParaRPr lang="ru-RU" sz="4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52" y="-32273"/>
            <a:ext cx="3771900" cy="4333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096" y="110601"/>
            <a:ext cx="6467475" cy="4048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996" y="2839833"/>
            <a:ext cx="2445915" cy="3920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2023"/>
            <a:ext cx="2626991" cy="377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07229" y="2385567"/>
            <a:ext cx="2925224" cy="798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Дари осені</a:t>
            </a:r>
            <a:endParaRPr lang="ru-RU" sz="4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15"/>
            <a:ext cx="3381375" cy="426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652" y="47315"/>
            <a:ext cx="3219450" cy="3790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576" y="3744189"/>
            <a:ext cx="64389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96" y="124619"/>
            <a:ext cx="3781425" cy="3876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060" y="2115344"/>
            <a:ext cx="3860307" cy="3919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467" y="124619"/>
            <a:ext cx="305752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95" y="157163"/>
            <a:ext cx="3381375" cy="2533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21" y="221538"/>
            <a:ext cx="3044504" cy="2469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300" y="246251"/>
            <a:ext cx="3657600" cy="2514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95" y="2879762"/>
            <a:ext cx="3286125" cy="34861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191" y="3483892"/>
            <a:ext cx="2832374" cy="26537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2535" y="3432610"/>
            <a:ext cx="5019675" cy="27241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21322" y="2685212"/>
            <a:ext cx="5902129" cy="798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спортивні козачата</a:t>
            </a:r>
            <a:endParaRPr lang="ru-RU" sz="4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075" y="1028176"/>
            <a:ext cx="7442617" cy="51560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12981" y="-20699"/>
            <a:ext cx="803835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4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sz="4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жертв голодомору</a:t>
            </a:r>
          </a:p>
        </p:txBody>
      </p:sp>
    </p:spTree>
    <p:extLst>
      <p:ext uri="{BB962C8B-B14F-4D97-AF65-F5344CB8AC3E}">
        <p14:creationId xmlns:p14="http://schemas.microsoft.com/office/powerpoint/2010/main" val="112349719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281</Words>
  <Application>Microsoft Office PowerPoint</Application>
  <PresentationFormat>Широкоэкранный</PresentationFormat>
  <Paragraphs>42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Georgia</vt:lpstr>
      <vt:lpstr>Times New Roman</vt:lpstr>
      <vt:lpstr>Trebuchet MS</vt:lpstr>
      <vt:lpstr>Wingdings 2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29</cp:revision>
  <dcterms:created xsi:type="dcterms:W3CDTF">2023-11-02T13:41:02Z</dcterms:created>
  <dcterms:modified xsi:type="dcterms:W3CDTF">2024-03-22T17:46:20Z</dcterms:modified>
</cp:coreProperties>
</file>