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Montserrat"/>
      <p:regular r:id="rId21"/>
      <p:bold r:id="rId22"/>
      <p:italic r:id="rId23"/>
      <p:boldItalic r:id="rId24"/>
    </p:embeddedFont>
    <p:embeddedFont>
      <p:font typeface="Open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OpenSans-bold.fntdata"/><Relationship Id="rId25" Type="http://schemas.openxmlformats.org/officeDocument/2006/relationships/font" Target="fonts/OpenSans-regular.fntdata"/><Relationship Id="rId28" Type="http://schemas.openxmlformats.org/officeDocument/2006/relationships/font" Target="fonts/OpenSans-boldItalic.fntdata"/><Relationship Id="rId27" Type="http://schemas.openxmlformats.org/officeDocument/2006/relationships/font" Target="fonts/OpenSans-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ru-R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26" name="Shape 26"/>
        <p:cNvGrpSpPr/>
        <p:nvPr/>
      </p:nvGrpSpPr>
      <p:grpSpPr>
        <a:xfrm>
          <a:off x="0" y="0"/>
          <a:ext cx="0" cy="0"/>
          <a:chOff x="0" y="0"/>
          <a:chExt cx="0" cy="0"/>
        </a:xfrm>
      </p:grpSpPr>
      <p:sp>
        <p:nvSpPr>
          <p:cNvPr id="27" name="Google Shape;27;p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подпись">
  <p:cSld name="Заголовок и подпись">
    <p:spTree>
      <p:nvGrpSpPr>
        <p:cNvPr id="94" name="Shape 94"/>
        <p:cNvGrpSpPr/>
        <p:nvPr/>
      </p:nvGrpSpPr>
      <p:grpSpPr>
        <a:xfrm>
          <a:off x="0" y="0"/>
          <a:ext cx="0" cy="0"/>
          <a:chOff x="0" y="0"/>
          <a:chExt cx="0" cy="0"/>
        </a:xfrm>
      </p:grpSpPr>
      <p:sp>
        <p:nvSpPr>
          <p:cNvPr id="95" name="Google Shape;95;p11"/>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1"/>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7" name="Google Shape;97;p1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с подписью">
  <p:cSld name="Цитата с подписью">
    <p:spTree>
      <p:nvGrpSpPr>
        <p:cNvPr id="100" name="Shape 100"/>
        <p:cNvGrpSpPr/>
        <p:nvPr/>
      </p:nvGrpSpPr>
      <p:grpSpPr>
        <a:xfrm>
          <a:off x="0" y="0"/>
          <a:ext cx="0" cy="0"/>
          <a:chOff x="0" y="0"/>
          <a:chExt cx="0" cy="0"/>
        </a:xfrm>
      </p:grpSpPr>
      <p:sp>
        <p:nvSpPr>
          <p:cNvPr id="101" name="Google Shape;101;p1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2"/>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03" name="Google Shape;103;p12"/>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4" name="Google Shape;104;p1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1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
        <p:nvSpPr>
          <p:cNvPr id="107" name="Google Shape;107;p1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ru-RU" sz="8000">
                <a:solidFill>
                  <a:srgbClr val="BFE471"/>
                </a:solidFill>
                <a:latin typeface="Arial"/>
                <a:ea typeface="Arial"/>
                <a:cs typeface="Arial"/>
                <a:sym typeface="Arial"/>
              </a:rPr>
              <a:t>“</a:t>
            </a:r>
            <a:endParaRPr/>
          </a:p>
        </p:txBody>
      </p:sp>
      <p:sp>
        <p:nvSpPr>
          <p:cNvPr id="108" name="Google Shape;108;p1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ru-RU"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Карточка имени">
  <p:cSld name="Карточка имени">
    <p:spTree>
      <p:nvGrpSpPr>
        <p:cNvPr id="109" name="Shape 109"/>
        <p:cNvGrpSpPr/>
        <p:nvPr/>
      </p:nvGrpSpPr>
      <p:grpSpPr>
        <a:xfrm>
          <a:off x="0" y="0"/>
          <a:ext cx="0" cy="0"/>
          <a:chOff x="0" y="0"/>
          <a:chExt cx="0" cy="0"/>
        </a:xfrm>
      </p:grpSpPr>
      <p:sp>
        <p:nvSpPr>
          <p:cNvPr id="110" name="Google Shape;110;p13"/>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3"/>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2" name="Google Shape;112;p1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карточки имени">
  <p:cSld name="Цитата карточки имени">
    <p:spTree>
      <p:nvGrpSpPr>
        <p:cNvPr id="115" name="Shape 115"/>
        <p:cNvGrpSpPr/>
        <p:nvPr/>
      </p:nvGrpSpPr>
      <p:grpSpPr>
        <a:xfrm>
          <a:off x="0" y="0"/>
          <a:ext cx="0" cy="0"/>
          <a:chOff x="0" y="0"/>
          <a:chExt cx="0" cy="0"/>
        </a:xfrm>
      </p:grpSpPr>
      <p:sp>
        <p:nvSpPr>
          <p:cNvPr id="116" name="Google Shape;116;p1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8" name="Google Shape;118;p1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9" name="Google Shape;119;p1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
        <p:nvSpPr>
          <p:cNvPr id="122" name="Google Shape;122;p1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ru-RU" sz="8000">
                <a:solidFill>
                  <a:srgbClr val="BFE471"/>
                </a:solidFill>
                <a:latin typeface="Arial"/>
                <a:ea typeface="Arial"/>
                <a:cs typeface="Arial"/>
                <a:sym typeface="Arial"/>
              </a:rPr>
              <a:t>“</a:t>
            </a:r>
            <a:endParaRPr/>
          </a:p>
        </p:txBody>
      </p:sp>
      <p:sp>
        <p:nvSpPr>
          <p:cNvPr id="123" name="Google Shape;123;p1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ru-RU"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Истина или ложь">
  <p:cSld name="Истина или ложь">
    <p:spTree>
      <p:nvGrpSpPr>
        <p:cNvPr id="124" name="Shape 124"/>
        <p:cNvGrpSpPr/>
        <p:nvPr/>
      </p:nvGrpSpPr>
      <p:grpSpPr>
        <a:xfrm>
          <a:off x="0" y="0"/>
          <a:ext cx="0" cy="0"/>
          <a:chOff x="0" y="0"/>
          <a:chExt cx="0" cy="0"/>
        </a:xfrm>
      </p:grpSpPr>
      <p:sp>
        <p:nvSpPr>
          <p:cNvPr id="125" name="Google Shape;125;p15"/>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7" name="Google Shape;127;p1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8" name="Google Shape;128;p1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131" name="Shape 131"/>
        <p:cNvGrpSpPr/>
        <p:nvPr/>
      </p:nvGrpSpPr>
      <p:grpSpPr>
        <a:xfrm>
          <a:off x="0" y="0"/>
          <a:ext cx="0" cy="0"/>
          <a:chOff x="0" y="0"/>
          <a:chExt cx="0" cy="0"/>
        </a:xfrm>
      </p:grpSpPr>
      <p:sp>
        <p:nvSpPr>
          <p:cNvPr id="132" name="Google Shape;132;p1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16"/>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4" name="Google Shape;134;p1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137" name="Shape 137"/>
        <p:cNvGrpSpPr/>
        <p:nvPr/>
      </p:nvGrpSpPr>
      <p:grpSpPr>
        <a:xfrm>
          <a:off x="0" y="0"/>
          <a:ext cx="0" cy="0"/>
          <a:chOff x="0" y="0"/>
          <a:chExt cx="0" cy="0"/>
        </a:xfrm>
      </p:grpSpPr>
      <p:sp>
        <p:nvSpPr>
          <p:cNvPr id="138" name="Google Shape;138;p17"/>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7"/>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0" name="Google Shape;140;p1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showMasterSp="0" type="title">
  <p:cSld name="TITLE">
    <p:spTree>
      <p:nvGrpSpPr>
        <p:cNvPr id="30" name="Shape 30"/>
        <p:cNvGrpSpPr/>
        <p:nvPr/>
      </p:nvGrpSpPr>
      <p:grpSpPr>
        <a:xfrm>
          <a:off x="0" y="0"/>
          <a:ext cx="0" cy="0"/>
          <a:chOff x="0" y="0"/>
          <a:chExt cx="0" cy="0"/>
        </a:xfrm>
      </p:grpSpPr>
      <p:grpSp>
        <p:nvGrpSpPr>
          <p:cNvPr id="31" name="Google Shape;31;p3"/>
          <p:cNvGrpSpPr/>
          <p:nvPr/>
        </p:nvGrpSpPr>
        <p:grpSpPr>
          <a:xfrm>
            <a:off x="0" y="-8467"/>
            <a:ext cx="12192000" cy="6866467"/>
            <a:chOff x="0" y="-8467"/>
            <a:chExt cx="12192000" cy="6866467"/>
          </a:xfrm>
        </p:grpSpPr>
        <p:cxnSp>
          <p:nvCxnSpPr>
            <p:cNvPr id="32" name="Google Shape;32;p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3" name="Google Shape;33;p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4" name="Google Shape;34;p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5" name="Google Shape;35;p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6" name="Google Shape;36;p3"/>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8" name="Google Shape;38;p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9" name="Google Shape;39;p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40" name="Google Shape;40;p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3"/>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44" name="Google Shape;44;p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47" name="Shape 47"/>
        <p:cNvGrpSpPr/>
        <p:nvPr/>
      </p:nvGrpSpPr>
      <p:grpSpPr>
        <a:xfrm>
          <a:off x="0" y="0"/>
          <a:ext cx="0" cy="0"/>
          <a:chOff x="0" y="0"/>
          <a:chExt cx="0" cy="0"/>
        </a:xfrm>
      </p:grpSpPr>
      <p:sp>
        <p:nvSpPr>
          <p:cNvPr id="48" name="Google Shape;48;p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0" name="Google Shape;50;p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53" name="Shape 53"/>
        <p:cNvGrpSpPr/>
        <p:nvPr/>
      </p:nvGrpSpPr>
      <p:grpSpPr>
        <a:xfrm>
          <a:off x="0" y="0"/>
          <a:ext cx="0" cy="0"/>
          <a:chOff x="0" y="0"/>
          <a:chExt cx="0" cy="0"/>
        </a:xfrm>
      </p:grpSpPr>
      <p:sp>
        <p:nvSpPr>
          <p:cNvPr id="54" name="Google Shape;54;p5"/>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56" name="Google Shape;56;p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59" name="Shape 59"/>
        <p:cNvGrpSpPr/>
        <p:nvPr/>
      </p:nvGrpSpPr>
      <p:grpSpPr>
        <a:xfrm>
          <a:off x="0" y="0"/>
          <a:ext cx="0" cy="0"/>
          <a:chOff x="0" y="0"/>
          <a:chExt cx="0" cy="0"/>
        </a:xfrm>
      </p:grpSpPr>
      <p:sp>
        <p:nvSpPr>
          <p:cNvPr id="60" name="Google Shape;60;p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6"/>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2" name="Google Shape;62;p6"/>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3" name="Google Shape;63;p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66" name="Shape 66"/>
        <p:cNvGrpSpPr/>
        <p:nvPr/>
      </p:nvGrpSpPr>
      <p:grpSpPr>
        <a:xfrm>
          <a:off x="0" y="0"/>
          <a:ext cx="0" cy="0"/>
          <a:chOff x="0" y="0"/>
          <a:chExt cx="0" cy="0"/>
        </a:xfrm>
      </p:grpSpPr>
      <p:sp>
        <p:nvSpPr>
          <p:cNvPr id="67" name="Google Shape;67;p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7"/>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9" name="Google Shape;69;p7"/>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0" name="Google Shape;70;p7"/>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71" name="Google Shape;71;p7"/>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2" name="Google Shape;72;p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75" name="Shape 75"/>
        <p:cNvGrpSpPr/>
        <p:nvPr/>
      </p:nvGrpSpPr>
      <p:grpSpPr>
        <a:xfrm>
          <a:off x="0" y="0"/>
          <a:ext cx="0" cy="0"/>
          <a:chOff x="0" y="0"/>
          <a:chExt cx="0" cy="0"/>
        </a:xfrm>
      </p:grpSpPr>
      <p:sp>
        <p:nvSpPr>
          <p:cNvPr id="76" name="Google Shape;76;p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80" name="Shape 80"/>
        <p:cNvGrpSpPr/>
        <p:nvPr/>
      </p:nvGrpSpPr>
      <p:grpSpPr>
        <a:xfrm>
          <a:off x="0" y="0"/>
          <a:ext cx="0" cy="0"/>
          <a:chOff x="0" y="0"/>
          <a:chExt cx="0" cy="0"/>
        </a:xfrm>
      </p:grpSpPr>
      <p:sp>
        <p:nvSpPr>
          <p:cNvPr id="81" name="Google Shape;81;p9"/>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83" name="Google Shape;83;p9"/>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4" name="Google Shape;84;p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87" name="Shape 87"/>
        <p:cNvGrpSpPr/>
        <p:nvPr/>
      </p:nvGrpSpPr>
      <p:grpSpPr>
        <a:xfrm>
          <a:off x="0" y="0"/>
          <a:ext cx="0" cy="0"/>
          <a:chOff x="0" y="0"/>
          <a:chExt cx="0" cy="0"/>
        </a:xfrm>
      </p:grpSpPr>
      <p:sp>
        <p:nvSpPr>
          <p:cNvPr id="88" name="Google Shape;88;p10"/>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0"/>
          <p:cNvSpPr/>
          <p:nvPr>
            <p:ph idx="2" type="pic"/>
          </p:nvPr>
        </p:nvSpPr>
        <p:spPr>
          <a:xfrm>
            <a:off x="677334" y="609600"/>
            <a:ext cx="8596668" cy="3845718"/>
          </a:xfrm>
          <a:prstGeom prst="rect">
            <a:avLst/>
          </a:prstGeom>
          <a:noFill/>
          <a:ln>
            <a:noFill/>
          </a:ln>
        </p:spPr>
      </p:sp>
      <p:sp>
        <p:nvSpPr>
          <p:cNvPr id="90" name="Google Shape;90;p10"/>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1" name="Google Shape;91;p1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1"/>
          <p:cNvGrpSpPr/>
          <p:nvPr/>
        </p:nvGrpSpPr>
        <p:grpSpPr>
          <a:xfrm>
            <a:off x="0" y="-8467"/>
            <a:ext cx="12192000" cy="6866467"/>
            <a:chOff x="0" y="-8467"/>
            <a:chExt cx="12192000" cy="6866467"/>
          </a:xfrm>
        </p:grpSpPr>
        <p:cxnSp>
          <p:nvCxnSpPr>
            <p:cNvPr id="11" name="Google Shape;11;p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2" name="Google Shape;12;p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3" name="Google Shape;13;p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
            <p:cNvSpPr/>
            <p:nvPr/>
          </p:nvSpPr>
          <p:spPr>
            <a:xfrm>
              <a:off x="8932333" y="3048000"/>
              <a:ext cx="3259667" cy="3810000"/>
            </a:xfrm>
            <a:prstGeom prst="triangle">
              <a:avLst>
                <a:gd fmla="val 100000" name="adj"/>
              </a:avLst>
            </a:prstGeom>
            <a:solidFill>
              <a:schemeClr val="accent2">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7" name="Google Shape;17;p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 name="Google Shape;18;p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
            <p:cNvSpPr/>
            <p:nvPr/>
          </p:nvSpPr>
          <p:spPr>
            <a:xfrm>
              <a:off x="0" y="4013200"/>
              <a:ext cx="448733" cy="2844800"/>
            </a:xfrm>
            <a:prstGeom prst="triangle">
              <a:avLst>
                <a:gd fmla="val 0" name="adj"/>
              </a:avLst>
            </a:prstGeom>
            <a:solidFill>
              <a:schemeClr val="accent1">
                <a:alpha val="84705"/>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Google Shape;22;p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6.jpg"/><Relationship Id="rId5"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8"/>
          <p:cNvSpPr txBox="1"/>
          <p:nvPr/>
        </p:nvSpPr>
        <p:spPr>
          <a:xfrm>
            <a:off x="1197204" y="1941922"/>
            <a:ext cx="7899661"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ru-RU" sz="4400" u="none" cap="none" strike="noStrike">
                <a:solidFill>
                  <a:srgbClr val="EB7564"/>
                </a:solidFill>
                <a:latin typeface="Open Sans"/>
                <a:ea typeface="Open Sans"/>
                <a:cs typeface="Open Sans"/>
                <a:sym typeface="Open Sans"/>
              </a:rPr>
              <a:t>Як мотивувати школярів до навчання, враховуючи їхні психологічні особливості ?         </a:t>
            </a:r>
            <a:r>
              <a:rPr b="1" i="0" lang="ru-RU" sz="900" u="none" cap="none" strike="noStrike">
                <a:solidFill>
                  <a:srgbClr val="161E21"/>
                </a:solidFill>
                <a:latin typeface="Open Sans"/>
                <a:ea typeface="Open Sans"/>
                <a:cs typeface="Open Sans"/>
                <a:sym typeface="Open Sans"/>
              </a:rPr>
              <a:t> Підготувала</a:t>
            </a:r>
            <a:endParaRPr b="1" sz="900">
              <a:solidFill>
                <a:srgbClr val="161E21"/>
              </a:solidFill>
              <a:latin typeface="Open Sans"/>
              <a:ea typeface="Open Sans"/>
              <a:cs typeface="Open Sans"/>
              <a:sym typeface="Open Sans"/>
            </a:endParaRPr>
          </a:p>
          <a:p>
            <a:pPr indent="0" lvl="0" marL="0" marR="0" rtl="0" algn="l">
              <a:spcBef>
                <a:spcPts val="0"/>
              </a:spcBef>
              <a:spcAft>
                <a:spcPts val="0"/>
              </a:spcAft>
              <a:buNone/>
            </a:pPr>
            <a:r>
              <a:rPr b="1" lang="ru-RU" sz="900">
                <a:solidFill>
                  <a:srgbClr val="161E21"/>
                </a:solidFill>
                <a:latin typeface="Open Sans"/>
                <a:ea typeface="Open Sans"/>
                <a:cs typeface="Open Sans"/>
                <a:sym typeface="Open Sans"/>
              </a:rPr>
              <a:t>                                                                                                                                                               вчитель біології Червоненського ліцею</a:t>
            </a:r>
            <a:endParaRPr b="1" sz="900">
              <a:solidFill>
                <a:srgbClr val="161E21"/>
              </a:solidFill>
              <a:latin typeface="Open Sans"/>
              <a:ea typeface="Open Sans"/>
              <a:cs typeface="Open Sans"/>
              <a:sym typeface="Open Sans"/>
            </a:endParaRPr>
          </a:p>
          <a:p>
            <a:pPr indent="0" lvl="0" marL="0" marR="0" rtl="0" algn="l">
              <a:spcBef>
                <a:spcPts val="0"/>
              </a:spcBef>
              <a:spcAft>
                <a:spcPts val="0"/>
              </a:spcAft>
              <a:buNone/>
            </a:pPr>
            <a:r>
              <a:rPr b="1" lang="ru-RU" sz="900">
                <a:solidFill>
                  <a:srgbClr val="161E21"/>
                </a:solidFill>
                <a:latin typeface="Open Sans"/>
                <a:ea typeface="Open Sans"/>
                <a:cs typeface="Open Sans"/>
                <a:sym typeface="Open Sans"/>
              </a:rPr>
              <a:t>                                                                                                                                                                Безноско Т.В.</a:t>
            </a:r>
            <a:endParaRPr/>
          </a:p>
          <a:p>
            <a:pPr indent="0" lvl="0" marL="0" marR="0" rtl="0" algn="l">
              <a:spcBef>
                <a:spcPts val="0"/>
              </a:spcBef>
              <a:spcAft>
                <a:spcPts val="0"/>
              </a:spcAft>
              <a:buNone/>
            </a:pPr>
            <a:r>
              <a:rPr b="1" lang="ru-RU" sz="900">
                <a:solidFill>
                  <a:srgbClr val="161E21"/>
                </a:solidFill>
                <a:latin typeface="Open Sans"/>
                <a:ea typeface="Open Sans"/>
                <a:cs typeface="Open Sans"/>
                <a:sym typeface="Open Sans"/>
              </a:rPr>
              <a:t>                                                                                                                                                                   2022-2023 н.р.</a:t>
            </a:r>
            <a:endParaRPr/>
          </a:p>
          <a:p>
            <a:pPr indent="0" lvl="0" marL="0" marR="0" rtl="0" algn="l">
              <a:spcBef>
                <a:spcPts val="0"/>
              </a:spcBef>
              <a:spcAft>
                <a:spcPts val="0"/>
              </a:spcAft>
              <a:buNone/>
            </a:pPr>
            <a:r>
              <a:t/>
            </a:r>
            <a:endParaRPr b="1" sz="900">
              <a:solidFill>
                <a:srgbClr val="161E21"/>
              </a:solidFill>
              <a:latin typeface="Open Sans"/>
              <a:ea typeface="Open Sans"/>
              <a:cs typeface="Open Sans"/>
              <a:sym typeface="Open Sans"/>
            </a:endParaRPr>
          </a:p>
          <a:p>
            <a:pPr indent="0" lvl="0" marL="0" marR="0" rtl="0" algn="l">
              <a:spcBef>
                <a:spcPts val="0"/>
              </a:spcBef>
              <a:spcAft>
                <a:spcPts val="0"/>
              </a:spcAft>
              <a:buNone/>
            </a:pPr>
            <a:r>
              <a:t/>
            </a:r>
            <a:endParaRPr b="1" i="0" sz="4400">
              <a:solidFill>
                <a:srgbClr val="EB7564"/>
              </a:solidFill>
              <a:latin typeface="Open Sans"/>
              <a:ea typeface="Open Sans"/>
              <a:cs typeface="Open Sans"/>
              <a:sym typeface="Open Sans"/>
            </a:endParaRPr>
          </a:p>
          <a:p>
            <a:pPr indent="0" lvl="0" marL="0" marR="0" rtl="0" algn="l">
              <a:spcBef>
                <a:spcPts val="0"/>
              </a:spcBef>
              <a:spcAft>
                <a:spcPts val="0"/>
              </a:spcAft>
              <a:buNone/>
            </a:pPr>
            <a:r>
              <a:t/>
            </a:r>
            <a:endParaRPr sz="4400">
              <a:solidFill>
                <a:schemeClr val="dk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7"/>
          <p:cNvPicPr preferRelativeResize="0"/>
          <p:nvPr/>
        </p:nvPicPr>
        <p:blipFill rotWithShape="1">
          <a:blip r:embed="rId3">
            <a:alphaModFix/>
          </a:blip>
          <a:srcRect b="0" l="0" r="0" t="0"/>
          <a:stretch/>
        </p:blipFill>
        <p:spPr>
          <a:xfrm>
            <a:off x="1666568" y="855406"/>
            <a:ext cx="3269840" cy="4616245"/>
          </a:xfrm>
          <a:prstGeom prst="rect">
            <a:avLst/>
          </a:prstGeom>
          <a:noFill/>
          <a:ln>
            <a:noFill/>
          </a:ln>
        </p:spPr>
      </p:pic>
      <p:pic>
        <p:nvPicPr>
          <p:cNvPr id="215" name="Google Shape;215;p27"/>
          <p:cNvPicPr preferRelativeResize="0"/>
          <p:nvPr/>
        </p:nvPicPr>
        <p:blipFill rotWithShape="1">
          <a:blip r:embed="rId4">
            <a:alphaModFix/>
          </a:blip>
          <a:srcRect b="0" l="0" r="0" t="0"/>
          <a:stretch/>
        </p:blipFill>
        <p:spPr>
          <a:xfrm>
            <a:off x="6096000" y="855406"/>
            <a:ext cx="3269840" cy="4616245"/>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4"/>
              </a:buClr>
              <a:buSzPts val="3600"/>
              <a:buFont typeface="Trebuchet MS"/>
              <a:buNone/>
            </a:pPr>
            <a:r>
              <a:rPr b="1" lang="ru-RU">
                <a:solidFill>
                  <a:schemeClr val="accent4"/>
                </a:solidFill>
              </a:rPr>
              <a:t>Психотип «геній»</a:t>
            </a:r>
            <a:br>
              <a:rPr b="1" lang="ru-RU">
                <a:solidFill>
                  <a:schemeClr val="accent4"/>
                </a:solidFill>
              </a:rPr>
            </a:br>
            <a:endParaRPr b="1">
              <a:solidFill>
                <a:schemeClr val="accent4"/>
              </a:solidFill>
            </a:endParaRPr>
          </a:p>
        </p:txBody>
      </p:sp>
      <p:pic>
        <p:nvPicPr>
          <p:cNvPr id="221" name="Google Shape;221;p28"/>
          <p:cNvPicPr preferRelativeResize="0"/>
          <p:nvPr>
            <p:ph idx="1" type="body"/>
          </p:nvPr>
        </p:nvPicPr>
        <p:blipFill rotWithShape="1">
          <a:blip r:embed="rId3">
            <a:alphaModFix/>
          </a:blip>
          <a:srcRect b="0" l="0" r="0" t="0"/>
          <a:stretch/>
        </p:blipFill>
        <p:spPr>
          <a:xfrm>
            <a:off x="218599" y="2267952"/>
            <a:ext cx="2396133" cy="3774073"/>
          </a:xfrm>
          <a:prstGeom prst="rect">
            <a:avLst/>
          </a:prstGeom>
          <a:noFill/>
          <a:ln>
            <a:noFill/>
          </a:ln>
        </p:spPr>
      </p:pic>
      <p:pic>
        <p:nvPicPr>
          <p:cNvPr id="222" name="Google Shape;222;p28"/>
          <p:cNvPicPr preferRelativeResize="0"/>
          <p:nvPr/>
        </p:nvPicPr>
        <p:blipFill rotWithShape="1">
          <a:blip r:embed="rId3">
            <a:alphaModFix/>
          </a:blip>
          <a:srcRect b="-252980" l="-370109" r="-207168" t="-324297"/>
          <a:stretch/>
        </p:blipFill>
        <p:spPr>
          <a:xfrm rot="10800000">
            <a:off x="524932" y="9028289"/>
            <a:ext cx="2878667" cy="4797778"/>
          </a:xfrm>
          <a:prstGeom prst="rect">
            <a:avLst/>
          </a:prstGeom>
          <a:noFill/>
          <a:ln>
            <a:noFill/>
          </a:ln>
        </p:spPr>
      </p:pic>
      <p:sp>
        <p:nvSpPr>
          <p:cNvPr id="223" name="Google Shape;223;p28"/>
          <p:cNvSpPr txBox="1"/>
          <p:nvPr/>
        </p:nvSpPr>
        <p:spPr>
          <a:xfrm>
            <a:off x="4319468" y="942390"/>
            <a:ext cx="10515600"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Trebuchet MS"/>
              <a:buNone/>
            </a:pPr>
            <a:br>
              <a:rPr lang="ru-RU" sz="4400">
                <a:solidFill>
                  <a:schemeClr val="dk1"/>
                </a:solidFill>
                <a:latin typeface="Trebuchet MS"/>
                <a:ea typeface="Trebuchet MS"/>
                <a:cs typeface="Trebuchet MS"/>
                <a:sym typeface="Trebuchet MS"/>
              </a:rPr>
            </a:br>
            <a:endParaRPr sz="4400">
              <a:solidFill>
                <a:schemeClr val="dk1"/>
              </a:solidFill>
              <a:latin typeface="Trebuchet MS"/>
              <a:ea typeface="Trebuchet MS"/>
              <a:cs typeface="Trebuchet MS"/>
              <a:sym typeface="Trebuchet MS"/>
            </a:endParaRPr>
          </a:p>
        </p:txBody>
      </p:sp>
      <p:sp>
        <p:nvSpPr>
          <p:cNvPr id="224" name="Google Shape;224;p28"/>
          <p:cNvSpPr txBox="1"/>
          <p:nvPr/>
        </p:nvSpPr>
        <p:spPr>
          <a:xfrm>
            <a:off x="2917998" y="1566091"/>
            <a:ext cx="8313882"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ru-RU" sz="2000">
                <a:solidFill>
                  <a:srgbClr val="000000"/>
                </a:solidFill>
                <a:latin typeface="Open Sans"/>
                <a:ea typeface="Open Sans"/>
                <a:cs typeface="Open Sans"/>
                <a:sym typeface="Open Sans"/>
              </a:rPr>
              <a:t>«Генії» постійно живуть у своїх роздумах і фантазіях, інтроверти. Діти-«генії» складно знаходять спільну мову з одноліткам, однак залюбки товаришують зі старшими за віком.</a:t>
            </a:r>
            <a:endParaRPr/>
          </a:p>
          <a:p>
            <a:pPr indent="0" lvl="0" marL="0" marR="0" rtl="0" algn="l">
              <a:spcBef>
                <a:spcPts val="0"/>
              </a:spcBef>
              <a:spcAft>
                <a:spcPts val="0"/>
              </a:spcAft>
              <a:buNone/>
            </a:pPr>
            <a:r>
              <a:rPr b="0" i="0" lang="ru-RU" sz="2000">
                <a:solidFill>
                  <a:srgbClr val="000000"/>
                </a:solidFill>
                <a:latin typeface="Open Sans"/>
                <a:ea typeface="Open Sans"/>
                <a:cs typeface="Open Sans"/>
                <a:sym typeface="Open Sans"/>
              </a:rPr>
              <a:t>Діти з таким психотипом зазвичай не створюють проблем, з ними легко домовитись та порозумітись дорослим. Вони схильні захоплюватись певною діяльністю, у цей час втрачають почуття часу, годинами щось малюючи, конструюючи чи складаючи</a:t>
            </a:r>
            <a:r>
              <a:rPr b="0" i="0" lang="ru-RU" sz="1800">
                <a:solidFill>
                  <a:srgbClr val="000000"/>
                </a:solidFill>
                <a:latin typeface="Open Sans"/>
                <a:ea typeface="Open Sans"/>
                <a:cs typeface="Open Sans"/>
                <a:sym typeface="Open Sans"/>
              </a:rPr>
              <a:t>.</a:t>
            </a:r>
            <a:endParaRPr/>
          </a:p>
        </p:txBody>
      </p:sp>
      <p:sp>
        <p:nvSpPr>
          <p:cNvPr id="225" name="Google Shape;225;p28"/>
          <p:cNvSpPr txBox="1"/>
          <p:nvPr/>
        </p:nvSpPr>
        <p:spPr>
          <a:xfrm>
            <a:off x="3403599" y="4217075"/>
            <a:ext cx="6173669"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000">
                <a:solidFill>
                  <a:srgbClr val="000000"/>
                </a:solidFill>
                <a:latin typeface="Open Sans"/>
                <a:ea typeface="Open Sans"/>
                <a:cs typeface="Open Sans"/>
                <a:sym typeface="Open Sans"/>
              </a:rPr>
              <a:t>Рекомендації: </a:t>
            </a:r>
            <a:r>
              <a:rPr b="1" i="0" lang="ru-RU" sz="2000">
                <a:solidFill>
                  <a:srgbClr val="000000"/>
                </a:solidFill>
                <a:latin typeface="Open Sans"/>
                <a:ea typeface="Open Sans"/>
                <a:cs typeface="Open Sans"/>
                <a:sym typeface="Open Sans"/>
              </a:rPr>
              <a:t>Дітям цього психотипу складно виконувати рутинні однотипні завдання. Вони мають високу самооцінку та добре розвинутий інтелект. Тож, щоб мотивувати дитину-«генія» до навчання, необхідно її зацікавити. Творчі та складні завдання викличуть справжнє захоплення у таких учнів та спонукають на досягнення нових успіхів</a:t>
            </a:r>
            <a:r>
              <a:rPr b="0" i="0" lang="ru-RU" sz="2000">
                <a:solidFill>
                  <a:srgbClr val="000000"/>
                </a:solidFill>
                <a:latin typeface="Open Sans"/>
                <a:ea typeface="Open Sans"/>
                <a:cs typeface="Open Sans"/>
                <a:sym typeface="Open Sans"/>
              </a:rPr>
              <a:t>.</a:t>
            </a:r>
            <a:endParaRPr sz="2000">
              <a:solidFill>
                <a:schemeClr val="dk1"/>
              </a:solidFill>
              <a:latin typeface="Trebuchet MS"/>
              <a:ea typeface="Trebuchet MS"/>
              <a:cs typeface="Trebuchet MS"/>
              <a:sym typeface="Trebuchet MS"/>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9"/>
          <p:cNvPicPr preferRelativeResize="0"/>
          <p:nvPr/>
        </p:nvPicPr>
        <p:blipFill rotWithShape="1">
          <a:blip r:embed="rId3">
            <a:alphaModFix/>
          </a:blip>
          <a:srcRect b="0" l="0" r="0" t="0"/>
          <a:stretch/>
        </p:blipFill>
        <p:spPr>
          <a:xfrm>
            <a:off x="640080" y="1219200"/>
            <a:ext cx="4160520" cy="5135880"/>
          </a:xfrm>
          <a:prstGeom prst="rect">
            <a:avLst/>
          </a:prstGeom>
          <a:noFill/>
          <a:ln>
            <a:noFill/>
          </a:ln>
        </p:spPr>
      </p:pic>
      <p:pic>
        <p:nvPicPr>
          <p:cNvPr id="231" name="Google Shape;231;p29"/>
          <p:cNvPicPr preferRelativeResize="0"/>
          <p:nvPr/>
        </p:nvPicPr>
        <p:blipFill rotWithShape="1">
          <a:blip r:embed="rId4">
            <a:alphaModFix/>
          </a:blip>
          <a:srcRect b="0" l="0" r="0" t="0"/>
          <a:stretch/>
        </p:blipFill>
        <p:spPr>
          <a:xfrm>
            <a:off x="5228764" y="1219199"/>
            <a:ext cx="4412386" cy="51358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0"/>
          <p:cNvSpPr txBox="1"/>
          <p:nvPr>
            <p:ph type="title"/>
          </p:nvPr>
        </p:nvSpPr>
        <p:spPr>
          <a:xfrm>
            <a:off x="957553" y="383382"/>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4"/>
              </a:buClr>
              <a:buSzPts val="3600"/>
              <a:buFont typeface="Trebuchet MS"/>
              <a:buNone/>
            </a:pPr>
            <a:r>
              <a:rPr b="1" lang="ru-RU">
                <a:solidFill>
                  <a:schemeClr val="accent4"/>
                </a:solidFill>
              </a:rPr>
              <a:t>Психотип «лідер»</a:t>
            </a:r>
            <a:br>
              <a:rPr b="1" lang="ru-RU">
                <a:solidFill>
                  <a:schemeClr val="accent4"/>
                </a:solidFill>
              </a:rPr>
            </a:br>
            <a:endParaRPr b="1">
              <a:solidFill>
                <a:schemeClr val="accent4"/>
              </a:solidFill>
            </a:endParaRPr>
          </a:p>
        </p:txBody>
      </p:sp>
      <p:pic>
        <p:nvPicPr>
          <p:cNvPr id="237" name="Google Shape;237;p30"/>
          <p:cNvPicPr preferRelativeResize="0"/>
          <p:nvPr>
            <p:ph idx="1" type="body"/>
          </p:nvPr>
        </p:nvPicPr>
        <p:blipFill rotWithShape="1">
          <a:blip r:embed="rId3">
            <a:alphaModFix/>
          </a:blip>
          <a:srcRect b="0" l="0" r="0" t="0"/>
          <a:stretch/>
        </p:blipFill>
        <p:spPr>
          <a:xfrm>
            <a:off x="113121" y="1719375"/>
            <a:ext cx="3409139" cy="2265635"/>
          </a:xfrm>
          <a:prstGeom prst="rect">
            <a:avLst/>
          </a:prstGeom>
          <a:noFill/>
          <a:ln>
            <a:noFill/>
          </a:ln>
        </p:spPr>
      </p:pic>
      <p:sp>
        <p:nvSpPr>
          <p:cNvPr id="238" name="Google Shape;238;p30"/>
          <p:cNvSpPr txBox="1"/>
          <p:nvPr/>
        </p:nvSpPr>
        <p:spPr>
          <a:xfrm>
            <a:off x="4057650" y="1258216"/>
            <a:ext cx="6631364"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ru-RU" sz="1800">
                <a:solidFill>
                  <a:srgbClr val="000000"/>
                </a:solidFill>
                <a:latin typeface="Open Sans"/>
                <a:ea typeface="Open Sans"/>
                <a:cs typeface="Open Sans"/>
                <a:sym typeface="Open Sans"/>
              </a:rPr>
              <a:t>Досягнення своєї мети, незважаючи на засоби, – характерна риса «лідера». Він може довго концентруватися на чомусь одному, спокійно і цілеспрямовано йде для досягнення поставленої мети, вміло користуючись ресурсами інших людей.</a:t>
            </a:r>
            <a:endParaRPr/>
          </a:p>
          <a:p>
            <a:pPr indent="0" lvl="0" marL="0" marR="0" rtl="0" algn="l">
              <a:spcBef>
                <a:spcPts val="0"/>
              </a:spcBef>
              <a:spcAft>
                <a:spcPts val="0"/>
              </a:spcAft>
              <a:buNone/>
            </a:pPr>
            <a:r>
              <a:rPr b="0" i="0" lang="ru-RU" sz="1800">
                <a:solidFill>
                  <a:srgbClr val="000000"/>
                </a:solidFill>
                <a:latin typeface="Open Sans"/>
                <a:ea typeface="Open Sans"/>
                <a:cs typeface="Open Sans"/>
                <a:sym typeface="Open Sans"/>
              </a:rPr>
              <a:t>«Лідери» не будуть роботи того, що їм не вигідно. Зазвичай вони не надто переймаються через критику від байдужих їм людей. </a:t>
            </a:r>
            <a:endParaRPr/>
          </a:p>
        </p:txBody>
      </p:sp>
      <p:sp>
        <p:nvSpPr>
          <p:cNvPr id="239" name="Google Shape;239;p30"/>
          <p:cNvSpPr txBox="1"/>
          <p:nvPr/>
        </p:nvSpPr>
        <p:spPr>
          <a:xfrm flipH="1">
            <a:off x="4057650" y="7130256"/>
            <a:ext cx="2628900" cy="59093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ru-RU" sz="1800">
                <a:solidFill>
                  <a:srgbClr val="000000"/>
                </a:solidFill>
                <a:latin typeface="Open Sans"/>
                <a:ea typeface="Open Sans"/>
                <a:cs typeface="Open Sans"/>
                <a:sym typeface="Open Sans"/>
              </a:rPr>
              <a:t>Досягнення своєї мети, незважаючи на засоби, – характерна риса «лідера». Він може довго концентруватися на чомусь одному, спокійно і цілеспрямовано йде для досягнення поставленої мети, вміло користуючись ресурсами інших людей.</a:t>
            </a:r>
            <a:endParaRPr/>
          </a:p>
          <a:p>
            <a:pPr indent="0" lvl="0" marL="0" marR="0" rtl="0" algn="l">
              <a:spcBef>
                <a:spcPts val="0"/>
              </a:spcBef>
              <a:spcAft>
                <a:spcPts val="0"/>
              </a:spcAft>
              <a:buNone/>
            </a:pPr>
            <a:r>
              <a:rPr b="0" i="0" lang="ru-RU" sz="1800">
                <a:solidFill>
                  <a:srgbClr val="000000"/>
                </a:solidFill>
                <a:latin typeface="Open Sans"/>
                <a:ea typeface="Open Sans"/>
                <a:cs typeface="Open Sans"/>
                <a:sym typeface="Open Sans"/>
              </a:rPr>
              <a:t>«Лідери» не будуть роботи того, що їм не вигідно. Зазвичай вони не надто переймаються через критику від байдужих їм людей. </a:t>
            </a:r>
            <a:endParaRPr/>
          </a:p>
        </p:txBody>
      </p:sp>
      <p:sp>
        <p:nvSpPr>
          <p:cNvPr id="240" name="Google Shape;240;p30"/>
          <p:cNvSpPr txBox="1"/>
          <p:nvPr/>
        </p:nvSpPr>
        <p:spPr>
          <a:xfrm>
            <a:off x="2770303" y="3985010"/>
            <a:ext cx="596265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1800">
                <a:solidFill>
                  <a:srgbClr val="000000"/>
                </a:solidFill>
                <a:latin typeface="Open Sans"/>
                <a:ea typeface="Open Sans"/>
                <a:cs typeface="Open Sans"/>
                <a:sym typeface="Open Sans"/>
              </a:rPr>
              <a:t>Рекомендації: Щоб знайти спільну мову з таким учнем, необхідно стати для нього авторитетом. У навчанні дітям цього психотипу потрібно ставити чітку мету та завдання.</a:t>
            </a:r>
            <a:endParaRPr/>
          </a:p>
          <a:p>
            <a:pPr indent="0" lvl="0" marL="0" marR="0" rtl="0" algn="l">
              <a:spcBef>
                <a:spcPts val="0"/>
              </a:spcBef>
              <a:spcAft>
                <a:spcPts val="0"/>
              </a:spcAft>
              <a:buNone/>
            </a:pPr>
            <a:r>
              <a:rPr b="1" i="1" lang="ru-RU" sz="1800">
                <a:solidFill>
                  <a:srgbClr val="000000"/>
                </a:solidFill>
                <a:latin typeface="Open Sans"/>
                <a:ea typeface="Open Sans"/>
                <a:cs typeface="Open Sans"/>
                <a:sym typeface="Open Sans"/>
              </a:rPr>
              <a:t>У вихованні, щоб пом'якшити невідступність та егоїзм «лідера», заохочуйте добрі альтруїстичні вчинки.</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1"/>
          <p:cNvPicPr preferRelativeResize="0"/>
          <p:nvPr/>
        </p:nvPicPr>
        <p:blipFill rotWithShape="1">
          <a:blip r:embed="rId3">
            <a:alphaModFix/>
          </a:blip>
          <a:srcRect b="0" l="0" r="0" t="0"/>
          <a:stretch/>
        </p:blipFill>
        <p:spPr>
          <a:xfrm>
            <a:off x="609017" y="398205"/>
            <a:ext cx="4602079" cy="5515897"/>
          </a:xfrm>
          <a:prstGeom prst="rect">
            <a:avLst/>
          </a:prstGeom>
          <a:noFill/>
          <a:ln>
            <a:noFill/>
          </a:ln>
        </p:spPr>
      </p:pic>
      <p:pic>
        <p:nvPicPr>
          <p:cNvPr id="246" name="Google Shape;246;p31"/>
          <p:cNvPicPr preferRelativeResize="0"/>
          <p:nvPr/>
        </p:nvPicPr>
        <p:blipFill rotWithShape="1">
          <a:blip r:embed="rId4">
            <a:alphaModFix/>
          </a:blip>
          <a:srcRect b="0" l="0" r="0" t="0"/>
          <a:stretch/>
        </p:blipFill>
        <p:spPr>
          <a:xfrm>
            <a:off x="5800291" y="398205"/>
            <a:ext cx="5143500" cy="5515897"/>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2"/>
          <p:cNvSpPr txBox="1"/>
          <p:nvPr>
            <p:ph type="title"/>
          </p:nvPr>
        </p:nvSpPr>
        <p:spPr>
          <a:xfrm flipH="1">
            <a:off x="418806" y="877675"/>
            <a:ext cx="10515600" cy="53816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4"/>
              </a:buClr>
              <a:buSzPts val="3600"/>
              <a:buFont typeface="Montserrat"/>
              <a:buNone/>
            </a:pPr>
            <a:r>
              <a:rPr b="1" i="0" lang="ru-RU">
                <a:solidFill>
                  <a:schemeClr val="accent4"/>
                </a:solidFill>
                <a:latin typeface="Montserrat"/>
                <a:ea typeface="Montserrat"/>
                <a:cs typeface="Montserrat"/>
                <a:sym typeface="Montserrat"/>
              </a:rPr>
              <a:t>Психотип «інтелігент»</a:t>
            </a:r>
            <a:br>
              <a:rPr b="1" i="0" lang="ru-RU">
                <a:solidFill>
                  <a:schemeClr val="accent4"/>
                </a:solidFill>
                <a:latin typeface="Montserrat"/>
                <a:ea typeface="Montserrat"/>
                <a:cs typeface="Montserrat"/>
                <a:sym typeface="Montserrat"/>
              </a:rPr>
            </a:br>
            <a:endParaRPr b="1">
              <a:solidFill>
                <a:schemeClr val="accent4"/>
              </a:solidFill>
            </a:endParaRPr>
          </a:p>
        </p:txBody>
      </p:sp>
      <p:sp>
        <p:nvSpPr>
          <p:cNvPr id="252" name="Google Shape;252;p32"/>
          <p:cNvSpPr txBox="1"/>
          <p:nvPr>
            <p:ph idx="1" type="body"/>
          </p:nvPr>
        </p:nvSpPr>
        <p:spPr>
          <a:xfrm>
            <a:off x="677333" y="2160589"/>
            <a:ext cx="4853311" cy="3687761"/>
          </a:xfrm>
          <a:prstGeom prst="rect">
            <a:avLst/>
          </a:prstGeom>
          <a:noFill/>
          <a:ln>
            <a:noFill/>
          </a:ln>
        </p:spPr>
        <p:txBody>
          <a:bodyPr anchorCtr="0" anchor="t" bIns="45700" lIns="91425" spcFirstLastPara="1" rIns="91425" wrap="square" tIns="45700">
            <a:normAutofit fontScale="92500" lnSpcReduction="20000"/>
          </a:bodyPr>
          <a:lstStyle/>
          <a:p>
            <a:pPr indent="-342925" lvl="0" marL="342900" rtl="0" algn="l">
              <a:spcBef>
                <a:spcPts val="0"/>
              </a:spcBef>
              <a:spcAft>
                <a:spcPts val="0"/>
              </a:spcAft>
              <a:buSzPct val="80000"/>
              <a:buChar char="►"/>
            </a:pPr>
            <a:r>
              <a:rPr b="0" i="0" lang="ru-RU" sz="1900">
                <a:solidFill>
                  <a:srgbClr val="0C0C0C"/>
                </a:solidFill>
                <a:latin typeface="Open Sans"/>
                <a:ea typeface="Open Sans"/>
                <a:cs typeface="Open Sans"/>
                <a:sym typeface="Open Sans"/>
              </a:rPr>
              <a:t>Діти цього психотипу підтримують і завжди виконують правила, охайні та педантичні. «Інтелігенти» відрізняються підвищеною емоційністю, тривожністю та вразливістю. Тому можуть себе підсвідомо заспокоювати розгойдуванням на стілці, гризінням нігтів чи олівця.</a:t>
            </a:r>
            <a:endParaRPr/>
          </a:p>
          <a:p>
            <a:pPr indent="-342900" lvl="0" marL="342900" rtl="0" algn="l">
              <a:spcBef>
                <a:spcPts val="1000"/>
              </a:spcBef>
              <a:spcAft>
                <a:spcPts val="0"/>
              </a:spcAft>
              <a:buSzPct val="79999"/>
              <a:buChar char="►"/>
            </a:pPr>
            <a:r>
              <a:rPr b="0" i="0" lang="ru-RU">
                <a:solidFill>
                  <a:srgbClr val="0C0C0C"/>
                </a:solidFill>
                <a:latin typeface="Open Sans"/>
                <a:ea typeface="Open Sans"/>
                <a:cs typeface="Open Sans"/>
                <a:sym typeface="Open Sans"/>
              </a:rPr>
              <a:t>Такі діти довго адаптуються до змін та з обережністю ставляться до усього нового, однак досить комфортно почувають себе у звичних умовах. Вони сором'язливі, але цілком непогано контактують з однолітками.</a:t>
            </a:r>
            <a:endParaRPr/>
          </a:p>
          <a:p>
            <a:pPr indent="-258318" lvl="0" marL="342900" rtl="0" algn="l">
              <a:spcBef>
                <a:spcPts val="1000"/>
              </a:spcBef>
              <a:spcAft>
                <a:spcPts val="0"/>
              </a:spcAft>
              <a:buSzPct val="79999"/>
              <a:buNone/>
            </a:pPr>
            <a:r>
              <a:t/>
            </a:r>
            <a:endParaRPr>
              <a:solidFill>
                <a:srgbClr val="0C0C0C"/>
              </a:solidFill>
            </a:endParaRPr>
          </a:p>
        </p:txBody>
      </p:sp>
      <p:pic>
        <p:nvPicPr>
          <p:cNvPr id="253" name="Google Shape;253;p32"/>
          <p:cNvPicPr preferRelativeResize="0"/>
          <p:nvPr/>
        </p:nvPicPr>
        <p:blipFill rotWithShape="1">
          <a:blip r:embed="rId3">
            <a:alphaModFix/>
          </a:blip>
          <a:srcRect b="0" l="0" r="0" t="0"/>
          <a:stretch/>
        </p:blipFill>
        <p:spPr>
          <a:xfrm>
            <a:off x="6400800" y="162221"/>
            <a:ext cx="2743200" cy="2828964"/>
          </a:xfrm>
          <a:prstGeom prst="rect">
            <a:avLst/>
          </a:prstGeom>
          <a:noFill/>
          <a:ln>
            <a:noFill/>
          </a:ln>
        </p:spPr>
      </p:pic>
      <p:sp>
        <p:nvSpPr>
          <p:cNvPr id="254" name="Google Shape;254;p32"/>
          <p:cNvSpPr txBox="1"/>
          <p:nvPr/>
        </p:nvSpPr>
        <p:spPr>
          <a:xfrm>
            <a:off x="5676606" y="3007245"/>
            <a:ext cx="6115050"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1800">
                <a:solidFill>
                  <a:srgbClr val="000000"/>
                </a:solidFill>
                <a:latin typeface="Open Sans"/>
                <a:ea typeface="Open Sans"/>
                <a:cs typeface="Open Sans"/>
                <a:sym typeface="Open Sans"/>
              </a:rPr>
              <a:t>Рекомендації: </a:t>
            </a:r>
            <a:r>
              <a:rPr b="1" i="0" lang="ru-RU" sz="1800">
                <a:solidFill>
                  <a:srgbClr val="000000"/>
                </a:solidFill>
                <a:latin typeface="Open Sans"/>
                <a:ea typeface="Open Sans"/>
                <a:cs typeface="Open Sans"/>
                <a:sym typeface="Open Sans"/>
              </a:rPr>
              <a:t>Діти такого типу переважно мають низьку самооцінку, тому особливо гостро потребують схвалення та підбадьорювання. Вони не люблять змагань та публічних виступів.</a:t>
            </a:r>
            <a:endParaRPr/>
          </a:p>
          <a:p>
            <a:pPr indent="0" lvl="0" marL="0" marR="0" rtl="0" algn="l">
              <a:spcBef>
                <a:spcPts val="0"/>
              </a:spcBef>
              <a:spcAft>
                <a:spcPts val="0"/>
              </a:spcAft>
              <a:buNone/>
            </a:pPr>
            <a:r>
              <a:rPr b="1" i="0" lang="ru-RU" sz="1800">
                <a:solidFill>
                  <a:srgbClr val="000000"/>
                </a:solidFill>
                <a:latin typeface="Open Sans"/>
                <a:ea typeface="Open Sans"/>
                <a:cs typeface="Open Sans"/>
                <a:sym typeface="Open Sans"/>
              </a:rPr>
              <a:t>«Інтелігент» зазвичай засвоює навчальний матеріал повільніше за однолітків, маленькими кроками. Не треба ставити йому за приклад більш успішних однокласників-лідерів, а варто пояснити, що кожен має змагатися у першу чергу із самим собою. Якщо рухатись маленькими кроками, але постійно, то можна досягти мети швидше за того, хто «біжить», але постійно спиняється.</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3"/>
          <p:cNvPicPr preferRelativeResize="0"/>
          <p:nvPr/>
        </p:nvPicPr>
        <p:blipFill rotWithShape="1">
          <a:blip r:embed="rId3">
            <a:alphaModFix/>
          </a:blip>
          <a:srcRect b="0" l="0" r="0" t="0"/>
          <a:stretch/>
        </p:blipFill>
        <p:spPr>
          <a:xfrm>
            <a:off x="442451" y="954548"/>
            <a:ext cx="3918769" cy="5225025"/>
          </a:xfrm>
          <a:prstGeom prst="rect">
            <a:avLst/>
          </a:prstGeom>
          <a:noFill/>
          <a:ln>
            <a:noFill/>
          </a:ln>
        </p:spPr>
      </p:pic>
      <p:pic>
        <p:nvPicPr>
          <p:cNvPr id="260" name="Google Shape;260;p33"/>
          <p:cNvPicPr preferRelativeResize="0"/>
          <p:nvPr/>
        </p:nvPicPr>
        <p:blipFill rotWithShape="1">
          <a:blip r:embed="rId4">
            <a:alphaModFix/>
          </a:blip>
          <a:srcRect b="0" l="0" r="0" t="0"/>
          <a:stretch/>
        </p:blipFill>
        <p:spPr>
          <a:xfrm>
            <a:off x="5577962" y="954548"/>
            <a:ext cx="4004187" cy="5338916"/>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9"/>
          <p:cNvSpPr txBox="1"/>
          <p:nvPr/>
        </p:nvSpPr>
        <p:spPr>
          <a:xfrm>
            <a:off x="263950" y="1508564"/>
            <a:ext cx="10114961"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ru-RU" sz="1800">
                <a:solidFill>
                  <a:srgbClr val="000000"/>
                </a:solidFill>
                <a:latin typeface="Open Sans"/>
                <a:ea typeface="Open Sans"/>
                <a:cs typeface="Open Sans"/>
                <a:sym typeface="Open Sans"/>
              </a:rPr>
              <a:t>Кожен учитель мріє, щоб його учні із захопленням навчалися. Кожні батьки прагнуть, щоб їхня дитина мала успіхи у навчанні. Для цього існують різні способи мотивацій – оцінки, заохочення, покарання, похвала та інше.</a:t>
            </a:r>
            <a:endParaRPr/>
          </a:p>
          <a:p>
            <a:pPr indent="0" lvl="0" marL="0" marR="0" rtl="0" algn="l">
              <a:spcBef>
                <a:spcPts val="0"/>
              </a:spcBef>
              <a:spcAft>
                <a:spcPts val="0"/>
              </a:spcAft>
              <a:buNone/>
            </a:pPr>
            <a:r>
              <a:rPr b="0" i="1" lang="ru-RU" sz="1800">
                <a:solidFill>
                  <a:srgbClr val="000000"/>
                </a:solidFill>
                <a:latin typeface="Open Sans"/>
                <a:ea typeface="Open Sans"/>
                <a:cs typeface="Open Sans"/>
                <a:sym typeface="Open Sans"/>
              </a:rPr>
              <a:t>Однак можна помітити, що способи заохочення, які діють на одних дітей, демотивують інших. На це впливає психотип особистості. Отже, знаючи його, можна побудувати ефективну стратегію розвитку дитини.                                                                                               </a:t>
            </a:r>
            <a:endParaRPr/>
          </a:p>
        </p:txBody>
      </p:sp>
      <p:sp>
        <p:nvSpPr>
          <p:cNvPr id="153" name="Google Shape;153;p19"/>
          <p:cNvSpPr txBox="1"/>
          <p:nvPr/>
        </p:nvSpPr>
        <p:spPr>
          <a:xfrm>
            <a:off x="516117" y="3428999"/>
            <a:ext cx="8118836"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ru-RU" sz="1800" u="none" strike="noStrike">
                <a:solidFill>
                  <a:srgbClr val="000000"/>
                </a:solidFill>
                <a:latin typeface="Open Sans"/>
                <a:ea typeface="Open Sans"/>
                <a:cs typeface="Open Sans"/>
                <a:sym typeface="Open Sans"/>
              </a:rPr>
              <a:t> </a:t>
            </a:r>
            <a:r>
              <a:rPr b="1" i="1" lang="ru-RU" sz="1800" u="none" strike="noStrike">
                <a:solidFill>
                  <a:srgbClr val="EB7564"/>
                </a:solidFill>
                <a:latin typeface="Open Sans"/>
                <a:ea typeface="Open Sans"/>
                <a:cs typeface="Open Sans"/>
                <a:sym typeface="Open Sans"/>
              </a:rPr>
              <a:t>Психотип </a:t>
            </a:r>
            <a:r>
              <a:rPr b="1" i="1" lang="ru-RU" sz="1800">
                <a:solidFill>
                  <a:srgbClr val="EB7564"/>
                </a:solidFill>
                <a:latin typeface="Open Sans"/>
                <a:ea typeface="Open Sans"/>
                <a:cs typeface="Open Sans"/>
                <a:sym typeface="Open Sans"/>
              </a:rPr>
              <a:t>– психологічний портрет особистості, що включає вроджені риси характеру та тип реагування, які є сталими.</a:t>
            </a:r>
            <a:endParaRPr/>
          </a:p>
          <a:p>
            <a:pPr indent="0" lvl="0" marL="0" marR="0" rtl="0" algn="l">
              <a:spcBef>
                <a:spcPts val="0"/>
              </a:spcBef>
              <a:spcAft>
                <a:spcPts val="0"/>
              </a:spcAft>
              <a:buNone/>
            </a:pPr>
            <a:r>
              <a:rPr b="1" i="1" lang="ru-RU" sz="1800">
                <a:solidFill>
                  <a:srgbClr val="EB7564"/>
                </a:solidFill>
                <a:latin typeface="Open Sans"/>
                <a:ea typeface="Open Sans"/>
                <a:cs typeface="Open Sans"/>
                <a:sym typeface="Open Sans"/>
              </a:rPr>
              <a:t>Пропонуємо 7 найпоширеніших психотипів та практичні поради, як взаємодіяти з дітьми кожного з типів, щоб процес навчання був ефективним</a:t>
            </a:r>
            <a:r>
              <a:rPr b="1" i="0" lang="ru-RU" sz="1800">
                <a:solidFill>
                  <a:srgbClr val="EB7564"/>
                </a:solidFill>
                <a:latin typeface="Open Sans"/>
                <a:ea typeface="Open Sans"/>
                <a:cs typeface="Open Sans"/>
                <a:sym typeface="Open Sans"/>
              </a:rPr>
              <a:t>.</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0"/>
          <p:cNvSpPr txBox="1"/>
          <p:nvPr>
            <p:ph type="ctrTitle"/>
          </p:nvPr>
        </p:nvSpPr>
        <p:spPr>
          <a:xfrm>
            <a:off x="2973730" y="7916197"/>
            <a:ext cx="6858000" cy="107508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t/>
            </a:r>
            <a:endParaRPr/>
          </a:p>
        </p:txBody>
      </p:sp>
      <p:sp>
        <p:nvSpPr>
          <p:cNvPr id="159" name="Google Shape;159;p20"/>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t/>
            </a:r>
            <a:endParaRPr/>
          </a:p>
        </p:txBody>
      </p:sp>
      <p:sp>
        <p:nvSpPr>
          <p:cNvPr id="160" name="Google Shape;160;p20"/>
          <p:cNvSpPr/>
          <p:nvPr/>
        </p:nvSpPr>
        <p:spPr>
          <a:xfrm>
            <a:off x="821850" y="248996"/>
            <a:ext cx="8452153" cy="5391179"/>
          </a:xfrm>
          <a:prstGeom prst="rect">
            <a:avLst/>
          </a:prstGeom>
          <a:solidFill>
            <a:srgbClr val="FFFFFF"/>
          </a:solidFill>
          <a:ln>
            <a:noFill/>
          </a:ln>
        </p:spPr>
        <p:txBody>
          <a:bodyPr anchorCtr="0" anchor="ctr" bIns="126950" lIns="0" spcFirstLastPara="1" rIns="0" wrap="square" tIns="0">
            <a:noAutofit/>
          </a:bodyPr>
          <a:lstStyle/>
          <a:p>
            <a:pPr indent="0" lvl="0" marL="0" marR="0" rtl="0" algn="l">
              <a:lnSpc>
                <a:spcPct val="100000"/>
              </a:lnSpc>
              <a:spcBef>
                <a:spcPts val="0"/>
              </a:spcBef>
              <a:spcAft>
                <a:spcPts val="0"/>
              </a:spcAft>
              <a:buClr>
                <a:schemeClr val="accent4"/>
              </a:buClr>
              <a:buSzPts val="1900"/>
              <a:buFont typeface="Montserrat"/>
              <a:buNone/>
            </a:pPr>
            <a:r>
              <a:rPr b="1" i="0" lang="ru-RU" sz="1900" u="none" cap="none" strike="noStrike">
                <a:solidFill>
                  <a:schemeClr val="accent4"/>
                </a:solidFill>
                <a:latin typeface="Montserrat"/>
                <a:ea typeface="Montserrat"/>
                <a:cs typeface="Montserrat"/>
                <a:sym typeface="Montserrat"/>
              </a:rPr>
              <a:t>Психотип «енерджайзер»</a:t>
            </a:r>
            <a:endParaRPr b="1" i="0" sz="1900" u="none" cap="none" strike="noStrike">
              <a:solidFill>
                <a:schemeClr val="accent4"/>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900"/>
              <a:buFont typeface="Arial"/>
              <a:buNone/>
            </a:pPr>
            <a:r>
              <a:t/>
            </a:r>
            <a:endParaRPr b="0" i="0" sz="19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Open Sans"/>
              <a:buNone/>
            </a:pPr>
            <a:r>
              <a:rPr b="0" i="0" lang="ru-RU" sz="2000" u="none" cap="none" strike="noStrike">
                <a:solidFill>
                  <a:srgbClr val="000000"/>
                </a:solidFill>
                <a:latin typeface="Open Sans"/>
                <a:ea typeface="Open Sans"/>
                <a:cs typeface="Open Sans"/>
                <a:sym typeface="Open Sans"/>
              </a:rPr>
              <a:t>Пам'ятаєте мультфільм «Петрик П'яточкін»? Це типовий представник психотипу «енерджайзер». Такі діти надзвичайно енергійні та непосидючі, їм цікаве все довкола. Вони легко контактують з однолітками, а для дорослих є джерелом проблем, адже «енерджайзери» – ще ті бешкетники! Такі діти є ідейними натхненниками, заряджають оточуючих своєю життєрадісністю та позитивом.</a:t>
            </a:r>
            <a:endParaRPr b="0" i="0" sz="20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Open Sans"/>
              <a:buNone/>
            </a:pPr>
            <a:r>
              <a:rPr b="0" i="0" lang="ru-RU" sz="1100" u="none" cap="none" strike="noStrike">
                <a:solidFill>
                  <a:srgbClr val="000000"/>
                </a:solidFill>
                <a:latin typeface="Open Sans"/>
                <a:ea typeface="Open Sans"/>
                <a:cs typeface="Open Sans"/>
                <a:sym typeface="Open Sans"/>
              </a:rPr>
              <a:t>      </a:t>
            </a:r>
            <a:r>
              <a:rPr b="1" i="0" lang="ru-RU" sz="1800" u="none" cap="none" strike="noStrike">
                <a:solidFill>
                  <a:srgbClr val="000000"/>
                </a:solidFill>
                <a:latin typeface="Open Sans"/>
                <a:ea typeface="Open Sans"/>
                <a:cs typeface="Open Sans"/>
                <a:sym typeface="Open Sans"/>
              </a:rPr>
              <a:t> </a:t>
            </a:r>
            <a:r>
              <a:rPr b="1" i="1" lang="ru-RU" sz="1800" u="none" cap="none" strike="noStrike">
                <a:solidFill>
                  <a:srgbClr val="000000"/>
                </a:solidFill>
                <a:latin typeface="Open Sans"/>
                <a:ea typeface="Open Sans"/>
                <a:cs typeface="Open Sans"/>
                <a:sym typeface="Open Sans"/>
              </a:rPr>
              <a:t>Рекомендації: </a:t>
            </a:r>
            <a:r>
              <a:rPr b="1" i="0" lang="ru-RU" sz="1800" u="none" cap="none" strike="noStrike">
                <a:solidFill>
                  <a:srgbClr val="000000"/>
                </a:solidFill>
                <a:latin typeface="Open Sans"/>
                <a:ea typeface="Open Sans"/>
                <a:cs typeface="Open Sans"/>
                <a:sym typeface="Open Sans"/>
              </a:rPr>
              <a:t>Таким дітям важко сконцентруватися, тому для успішного навчання їм потрібно частіше змінювати види діяльності. Монотонність – ворог номер один для «енерджайзер». Тому в заняття обов'язково потрібно включати елементи гри, чергуючи розумові навантаження з енергійними руханками.</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Open Sans"/>
              <a:buNone/>
            </a:pPr>
            <a:r>
              <a:rPr b="1" i="0" lang="ru-RU" sz="1800" u="none" cap="none" strike="noStrike">
                <a:solidFill>
                  <a:srgbClr val="000000"/>
                </a:solidFill>
                <a:latin typeface="Open Sans"/>
                <a:ea typeface="Open Sans"/>
                <a:cs typeface="Open Sans"/>
                <a:sym typeface="Open Sans"/>
              </a:rPr>
              <a:t>Ці діти надзвичайно допиливі та активні, але їх енергію потрібно направляти в правильне русло, в жодному випадку не пригнічуючи особистість.</a:t>
            </a:r>
            <a:endParaRPr b="1" i="0" sz="1800" u="none" cap="none" strike="noStrike">
              <a:solidFill>
                <a:schemeClr val="dk1"/>
              </a:solidFill>
              <a:latin typeface="Arial"/>
              <a:ea typeface="Arial"/>
              <a:cs typeface="Arial"/>
              <a:sym typeface="Arial"/>
            </a:endParaRPr>
          </a:p>
        </p:txBody>
      </p:sp>
      <p:pic>
        <p:nvPicPr>
          <p:cNvPr id="161" name="Google Shape;161;p20"/>
          <p:cNvPicPr preferRelativeResize="0"/>
          <p:nvPr/>
        </p:nvPicPr>
        <p:blipFill rotWithShape="1">
          <a:blip r:embed="rId3">
            <a:alphaModFix/>
          </a:blip>
          <a:srcRect b="0" l="0" r="0" t="0"/>
          <a:stretch/>
        </p:blipFill>
        <p:spPr>
          <a:xfrm>
            <a:off x="9079666" y="1694553"/>
            <a:ext cx="3081839" cy="1834016"/>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1"/>
          <p:cNvPicPr preferRelativeResize="0"/>
          <p:nvPr/>
        </p:nvPicPr>
        <p:blipFill rotWithShape="1">
          <a:blip r:embed="rId3">
            <a:alphaModFix/>
          </a:blip>
          <a:srcRect b="0" l="0" r="0" t="0"/>
          <a:stretch/>
        </p:blipFill>
        <p:spPr>
          <a:xfrm>
            <a:off x="1294170" y="907434"/>
            <a:ext cx="3782347" cy="5043129"/>
          </a:xfrm>
          <a:prstGeom prst="rect">
            <a:avLst/>
          </a:prstGeom>
          <a:noFill/>
          <a:ln>
            <a:noFill/>
          </a:ln>
        </p:spPr>
      </p:pic>
      <p:pic>
        <p:nvPicPr>
          <p:cNvPr id="167" name="Google Shape;167;p21"/>
          <p:cNvPicPr preferRelativeResize="0"/>
          <p:nvPr/>
        </p:nvPicPr>
        <p:blipFill rotWithShape="1">
          <a:blip r:embed="rId4">
            <a:alphaModFix/>
          </a:blip>
          <a:srcRect b="0" l="0" r="0" t="0"/>
          <a:stretch/>
        </p:blipFill>
        <p:spPr>
          <a:xfrm>
            <a:off x="6193094" y="907435"/>
            <a:ext cx="3782347" cy="5043129"/>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2"/>
          <p:cNvSpPr txBox="1"/>
          <p:nvPr>
            <p:ph type="title"/>
          </p:nvPr>
        </p:nvSpPr>
        <p:spPr>
          <a:xfrm>
            <a:off x="1655323" y="431406"/>
            <a:ext cx="11000874" cy="1190959"/>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4"/>
              </a:buClr>
              <a:buSzPts val="2400"/>
              <a:buFont typeface="Montserrat"/>
              <a:buNone/>
            </a:pPr>
            <a:r>
              <a:rPr b="1" i="0" lang="ru-RU" sz="2400">
                <a:solidFill>
                  <a:schemeClr val="accent4"/>
                </a:solidFill>
                <a:latin typeface="Montserrat"/>
                <a:ea typeface="Montserrat"/>
                <a:cs typeface="Montserrat"/>
                <a:sym typeface="Montserrat"/>
              </a:rPr>
              <a:t>Психотип «зірка»</a:t>
            </a:r>
            <a:br>
              <a:rPr b="1" i="0" lang="ru-RU" sz="2400">
                <a:solidFill>
                  <a:schemeClr val="accent4"/>
                </a:solidFill>
                <a:latin typeface="Montserrat"/>
                <a:ea typeface="Montserrat"/>
                <a:cs typeface="Montserrat"/>
                <a:sym typeface="Montserrat"/>
              </a:rPr>
            </a:br>
            <a:endParaRPr b="1" sz="2400">
              <a:solidFill>
                <a:schemeClr val="accent4"/>
              </a:solidFill>
            </a:endParaRPr>
          </a:p>
        </p:txBody>
      </p:sp>
      <p:sp>
        <p:nvSpPr>
          <p:cNvPr id="173" name="Google Shape;173;p22"/>
          <p:cNvSpPr txBox="1"/>
          <p:nvPr>
            <p:ph idx="1" type="body"/>
          </p:nvPr>
        </p:nvSpPr>
        <p:spPr>
          <a:xfrm flipH="1" rot="10800000">
            <a:off x="838199" y="6388046"/>
            <a:ext cx="12374789" cy="228265"/>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spcBef>
                <a:spcPts val="0"/>
              </a:spcBef>
              <a:spcAft>
                <a:spcPts val="0"/>
              </a:spcAft>
              <a:buSzPct val="79999"/>
              <a:buNone/>
            </a:pPr>
            <a:r>
              <a:t/>
            </a:r>
            <a:endParaRPr b="0" i="0">
              <a:solidFill>
                <a:srgbClr val="000000"/>
              </a:solidFill>
              <a:latin typeface="Montserrat"/>
              <a:ea typeface="Montserrat"/>
              <a:cs typeface="Montserrat"/>
              <a:sym typeface="Montserrat"/>
            </a:endParaRPr>
          </a:p>
          <a:p>
            <a:pPr indent="-285750" lvl="0" marL="342900" rtl="0" algn="l">
              <a:spcBef>
                <a:spcPts val="1000"/>
              </a:spcBef>
              <a:spcAft>
                <a:spcPts val="0"/>
              </a:spcAft>
              <a:buSzPct val="79999"/>
              <a:buNone/>
            </a:pPr>
            <a:r>
              <a:t/>
            </a:r>
            <a:endParaRPr/>
          </a:p>
        </p:txBody>
      </p:sp>
      <p:sp>
        <p:nvSpPr>
          <p:cNvPr id="174" name="Google Shape;174;p22"/>
          <p:cNvSpPr/>
          <p:nvPr/>
        </p:nvSpPr>
        <p:spPr>
          <a:xfrm>
            <a:off x="953310" y="1138681"/>
            <a:ext cx="5622587" cy="5401479"/>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Open Sans"/>
              <a:buNone/>
            </a:pPr>
            <a:r>
              <a:rPr b="1" lang="ru-RU" sz="1600" u="none" cap="none" strike="noStrike">
                <a:solidFill>
                  <a:srgbClr val="000000"/>
                </a:solidFill>
                <a:latin typeface="Open Sans"/>
                <a:ea typeface="Open Sans"/>
                <a:cs typeface="Open Sans"/>
                <a:sym typeface="Open Sans"/>
              </a:rPr>
              <a:t>«Зірка» </a:t>
            </a:r>
            <a:r>
              <a:rPr lang="ru-RU" sz="1600" u="none" cap="none" strike="noStrike">
                <a:solidFill>
                  <a:srgbClr val="000000"/>
                </a:solidFill>
                <a:latin typeface="Open Sans"/>
                <a:ea typeface="Open Sans"/>
                <a:cs typeface="Open Sans"/>
                <a:sym typeface="Open Sans"/>
              </a:rPr>
              <a:t>обожнює бути у центрі уваги. Головна мета таких дітей – привернути увагу до себе у будь-який спосіб, для цього підійде як яскравий одяг, так і девіантна поведінка. «Зірки» яскраві та емоційні, легко знаходять спільну мову з оточуючими, бо вміють підлаштовуватись під інших. </a:t>
            </a:r>
            <a:endParaRPr/>
          </a:p>
          <a:p>
            <a:pPr indent="0" lvl="0" marL="0" marR="0" rtl="0" algn="l">
              <a:lnSpc>
                <a:spcPct val="100000"/>
              </a:lnSpc>
              <a:spcBef>
                <a:spcPts val="0"/>
              </a:spcBef>
              <a:spcAft>
                <a:spcPts val="0"/>
              </a:spcAft>
              <a:buClr>
                <a:schemeClr val="dk1"/>
              </a:buClr>
              <a:buSzPts val="1600"/>
              <a:buFont typeface="Arial"/>
              <a:buNone/>
            </a:pPr>
            <a:r>
              <a:t/>
            </a:r>
            <a:endParaRPr b="1" i="1" sz="1600">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300"/>
              <a:buFont typeface="Arial"/>
              <a:buNone/>
            </a:pPr>
            <a:r>
              <a:t/>
            </a:r>
            <a:endParaRPr b="1" i="1" sz="13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800"/>
              <a:buFont typeface="Arial"/>
              <a:buNone/>
            </a:pPr>
            <a:r>
              <a:t/>
            </a:r>
            <a:endParaRPr b="1" i="1"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Open Sans"/>
              <a:buNone/>
            </a:pPr>
            <a:r>
              <a:rPr b="1" i="1" lang="ru-RU" sz="1300" u="none" cap="none" strike="noStrike">
                <a:solidFill>
                  <a:srgbClr val="000000"/>
                </a:solidFill>
                <a:latin typeface="Open Sans"/>
                <a:ea typeface="Open Sans"/>
                <a:cs typeface="Open Sans"/>
                <a:sym typeface="Open Sans"/>
              </a:rPr>
              <a:t>    </a:t>
            </a:r>
            <a:r>
              <a:rPr b="1" i="1" lang="ru-RU" sz="1600" u="none" cap="none" strike="noStrike">
                <a:solidFill>
                  <a:srgbClr val="000000"/>
                </a:solidFill>
                <a:latin typeface="Open Sans"/>
                <a:ea typeface="Open Sans"/>
                <a:cs typeface="Open Sans"/>
                <a:sym typeface="Open Sans"/>
              </a:rPr>
              <a:t>Рекомендації: </a:t>
            </a:r>
            <a:r>
              <a:rPr b="1" i="1" lang="ru-RU" sz="1600" u="none" cap="none" strike="noStrike">
                <a:solidFill>
                  <a:srgbClr val="0C0C0C"/>
                </a:solidFill>
                <a:latin typeface="Open Sans"/>
                <a:ea typeface="Open Sans"/>
                <a:cs typeface="Open Sans"/>
                <a:sym typeface="Open Sans"/>
              </a:rPr>
              <a:t>У «зірок» нестабільна працездатність і низька результативність. Надихнути їх щось робити можна тільки через заохочення та похвалу. Якщо «зірки» не отримують схвалення, вони швидко втрачають інтерес до завдання та можуть кинути справу на півдорозі. Такі діти мають нестабільну самооцінку, тому потребують постійної підтримки.</a:t>
            </a:r>
            <a:endParaRPr b="1" i="1" sz="16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rgbClr val="0C0C0C"/>
              </a:buClr>
              <a:buSzPts val="1600"/>
              <a:buFont typeface="Open Sans"/>
              <a:buNone/>
            </a:pPr>
            <a:r>
              <a:rPr b="1" i="1" lang="ru-RU" sz="1600" u="none" cap="none" strike="noStrike">
                <a:solidFill>
                  <a:srgbClr val="0C0C0C"/>
                </a:solidFill>
                <a:latin typeface="Open Sans"/>
                <a:ea typeface="Open Sans"/>
                <a:cs typeface="Open Sans"/>
                <a:sym typeface="Open Sans"/>
              </a:rPr>
              <a:t>Щоб мотивувати до навчання таких школярів, їхні успіхи та старанність потрібно відмічати та постійно заохочувати.</a:t>
            </a:r>
            <a:endParaRPr b="1" i="1" sz="1600" u="none" cap="none" strike="noStrike">
              <a:solidFill>
                <a:srgbClr val="0C0C0C"/>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ru-RU"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pic>
        <p:nvPicPr>
          <p:cNvPr id="175" name="Google Shape;175;p22"/>
          <p:cNvPicPr preferRelativeResize="0"/>
          <p:nvPr/>
        </p:nvPicPr>
        <p:blipFill rotWithShape="1">
          <a:blip r:embed="rId3">
            <a:alphaModFix/>
          </a:blip>
          <a:srcRect b="0" l="0" r="0" t="0"/>
          <a:stretch/>
        </p:blipFill>
        <p:spPr>
          <a:xfrm flipH="1">
            <a:off x="6998287" y="1924433"/>
            <a:ext cx="3861023" cy="3942848"/>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3"/>
          <p:cNvPicPr preferRelativeResize="0"/>
          <p:nvPr/>
        </p:nvPicPr>
        <p:blipFill rotWithShape="1">
          <a:blip r:embed="rId3">
            <a:alphaModFix/>
          </a:blip>
          <a:srcRect b="0" l="0" r="0" t="0"/>
          <a:stretch/>
        </p:blipFill>
        <p:spPr>
          <a:xfrm>
            <a:off x="1091380" y="597310"/>
            <a:ext cx="4247535" cy="5663380"/>
          </a:xfrm>
          <a:prstGeom prst="rect">
            <a:avLst/>
          </a:prstGeom>
          <a:noFill/>
          <a:ln>
            <a:noFill/>
          </a:ln>
        </p:spPr>
      </p:pic>
      <p:pic>
        <p:nvPicPr>
          <p:cNvPr id="181" name="Google Shape;181;p23"/>
          <p:cNvPicPr preferRelativeResize="0"/>
          <p:nvPr/>
        </p:nvPicPr>
        <p:blipFill rotWithShape="1">
          <a:blip r:embed="rId4">
            <a:alphaModFix/>
          </a:blip>
          <a:srcRect b="0" l="0" r="0" t="0"/>
          <a:stretch/>
        </p:blipFill>
        <p:spPr>
          <a:xfrm>
            <a:off x="6273595" y="597310"/>
            <a:ext cx="4247535" cy="56633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type="title"/>
          </p:nvPr>
        </p:nvSpPr>
        <p:spPr>
          <a:xfrm>
            <a:off x="0" y="766582"/>
            <a:ext cx="10515600" cy="13255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000000"/>
              </a:buClr>
              <a:buSzPts val="3600"/>
              <a:buFont typeface="Montserrat"/>
              <a:buNone/>
            </a:pPr>
            <a:br>
              <a:rPr b="0" i="0" lang="ru-RU">
                <a:solidFill>
                  <a:srgbClr val="000000"/>
                </a:solidFill>
                <a:latin typeface="Montserrat"/>
                <a:ea typeface="Montserrat"/>
                <a:cs typeface="Montserrat"/>
                <a:sym typeface="Montserrat"/>
              </a:rPr>
            </a:br>
            <a:endParaRPr/>
          </a:p>
        </p:txBody>
      </p:sp>
      <p:sp>
        <p:nvSpPr>
          <p:cNvPr id="188" name="Google Shape;188;p24"/>
          <p:cNvSpPr txBox="1"/>
          <p:nvPr>
            <p:ph idx="1" type="body"/>
          </p:nvPr>
        </p:nvSpPr>
        <p:spPr>
          <a:xfrm>
            <a:off x="-18300372" y="2633853"/>
            <a:ext cx="13229516" cy="393091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b="0" i="0" lang="ru-RU">
                <a:solidFill>
                  <a:srgbClr val="343434"/>
                </a:solidFill>
                <a:latin typeface="Montserrat"/>
                <a:ea typeface="Montserrat"/>
                <a:cs typeface="Montserrat"/>
                <a:sym typeface="Montserrat"/>
              </a:rPr>
              <a:t>Психотип «боєць»</a:t>
            </a:r>
            <a:endParaRPr b="0" i="0">
              <a:solidFill>
                <a:srgbClr val="000000"/>
              </a:solidFill>
              <a:latin typeface="Montserrat"/>
              <a:ea typeface="Montserrat"/>
              <a:cs typeface="Montserrat"/>
              <a:sym typeface="Montserrat"/>
            </a:endParaRPr>
          </a:p>
          <a:p>
            <a:pPr indent="-342900" lvl="0" marL="342900" rtl="0" algn="l">
              <a:spcBef>
                <a:spcPts val="1000"/>
              </a:spcBef>
              <a:spcAft>
                <a:spcPts val="0"/>
              </a:spcAft>
              <a:buSzPts val="1440"/>
              <a:buChar char="►"/>
            </a:pPr>
            <a:r>
              <a:rPr b="0" i="0" lang="ru-RU">
                <a:solidFill>
                  <a:srgbClr val="343434"/>
                </a:solidFill>
                <a:latin typeface="Montserrat"/>
                <a:ea typeface="Montserrat"/>
                <a:cs typeface="Montserrat"/>
                <a:sym typeface="Montserrat"/>
              </a:rPr>
              <a:t>Психотип «боєць»</a:t>
            </a:r>
            <a:endParaRPr b="0" i="0">
              <a:solidFill>
                <a:srgbClr val="000000"/>
              </a:solidFill>
              <a:latin typeface="Montserrat"/>
              <a:ea typeface="Montserrat"/>
              <a:cs typeface="Montserrat"/>
              <a:sym typeface="Montserrat"/>
            </a:endParaRPr>
          </a:p>
          <a:p>
            <a:pPr indent="-251459" lvl="0" marL="342900" rtl="0" algn="l">
              <a:spcBef>
                <a:spcPts val="1000"/>
              </a:spcBef>
              <a:spcAft>
                <a:spcPts val="0"/>
              </a:spcAft>
              <a:buSzPts val="1440"/>
              <a:buNone/>
            </a:pPr>
            <a:r>
              <a:t/>
            </a:r>
            <a:endParaRPr/>
          </a:p>
        </p:txBody>
      </p:sp>
      <p:pic>
        <p:nvPicPr>
          <p:cNvPr id="189" name="Google Shape;189;p24"/>
          <p:cNvPicPr preferRelativeResize="0"/>
          <p:nvPr/>
        </p:nvPicPr>
        <p:blipFill rotWithShape="1">
          <a:blip r:embed="rId3">
            <a:alphaModFix/>
          </a:blip>
          <a:srcRect b="0" l="0" r="0" t="0"/>
          <a:stretch/>
        </p:blipFill>
        <p:spPr>
          <a:xfrm>
            <a:off x="9591472" y="339659"/>
            <a:ext cx="1838528" cy="2149831"/>
          </a:xfrm>
          <a:prstGeom prst="rect">
            <a:avLst/>
          </a:prstGeom>
          <a:noFill/>
          <a:ln>
            <a:noFill/>
          </a:ln>
        </p:spPr>
      </p:pic>
      <p:sp>
        <p:nvSpPr>
          <p:cNvPr id="190" name="Google Shape;190;p24"/>
          <p:cNvSpPr txBox="1"/>
          <p:nvPr/>
        </p:nvSpPr>
        <p:spPr>
          <a:xfrm>
            <a:off x="579725" y="339659"/>
            <a:ext cx="10515600" cy="217941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4"/>
              </a:buClr>
              <a:buSzPts val="2400"/>
              <a:buFont typeface="Montserrat"/>
              <a:buNone/>
            </a:pPr>
            <a:r>
              <a:rPr b="1" lang="ru-RU" sz="2400">
                <a:solidFill>
                  <a:schemeClr val="accent4"/>
                </a:solidFill>
                <a:latin typeface="Montserrat"/>
                <a:ea typeface="Montserrat"/>
                <a:cs typeface="Montserrat"/>
                <a:sym typeface="Montserrat"/>
              </a:rPr>
              <a:t>Психотип «боєць»</a:t>
            </a:r>
            <a:br>
              <a:rPr b="1" lang="ru-RU" sz="2400">
                <a:solidFill>
                  <a:schemeClr val="accent4"/>
                </a:solidFill>
                <a:latin typeface="Montserrat"/>
                <a:ea typeface="Montserrat"/>
                <a:cs typeface="Montserrat"/>
                <a:sym typeface="Montserrat"/>
              </a:rPr>
            </a:br>
            <a:endParaRPr b="1" sz="2400">
              <a:solidFill>
                <a:schemeClr val="accent4"/>
              </a:solidFill>
              <a:latin typeface="Trebuchet MS"/>
              <a:ea typeface="Trebuchet MS"/>
              <a:cs typeface="Trebuchet MS"/>
              <a:sym typeface="Trebuchet MS"/>
            </a:endParaRPr>
          </a:p>
        </p:txBody>
      </p:sp>
      <p:sp>
        <p:nvSpPr>
          <p:cNvPr id="191" name="Google Shape;191;p24"/>
          <p:cNvSpPr txBox="1"/>
          <p:nvPr/>
        </p:nvSpPr>
        <p:spPr>
          <a:xfrm>
            <a:off x="579725" y="1624519"/>
            <a:ext cx="8165442"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ru-RU" sz="1800">
                <a:solidFill>
                  <a:srgbClr val="AD4C11"/>
                </a:solidFill>
                <a:latin typeface="Open Sans"/>
                <a:ea typeface="Open Sans"/>
                <a:cs typeface="Open Sans"/>
                <a:sym typeface="Open Sans"/>
              </a:rPr>
              <a:t>Дитина такого типу намагається усе навколо упорядкувати та контролювати, у поведінці інколи агресивна. Все має йти за планом, а речі неодмінно лежати на своїх місцях.</a:t>
            </a:r>
            <a:endParaRPr/>
          </a:p>
          <a:p>
            <a:pPr indent="0" lvl="0" marL="0" marR="0" rtl="0" algn="l">
              <a:spcBef>
                <a:spcPts val="0"/>
              </a:spcBef>
              <a:spcAft>
                <a:spcPts val="0"/>
              </a:spcAft>
              <a:buNone/>
            </a:pPr>
            <a:r>
              <a:rPr b="0" i="0" lang="ru-RU" sz="1800">
                <a:solidFill>
                  <a:srgbClr val="AD4C11"/>
                </a:solidFill>
                <a:latin typeface="Open Sans"/>
                <a:ea typeface="Open Sans"/>
                <a:cs typeface="Open Sans"/>
                <a:sym typeface="Open Sans"/>
              </a:rPr>
              <a:t>«Бійці» почуваються сповненими сил, коли з чимось/кимось воюють. Їм неодмінно потрібні перешкоди, підкорення вершин. Без цього вони не бачать сенсу діяти. Контакт з іншими дітьми знаходять складно, однак, якщо вдалося подружитися з кимось, – це надовго</a:t>
            </a:r>
            <a:r>
              <a:rPr b="0" i="0" lang="ru-RU" sz="1800">
                <a:solidFill>
                  <a:srgbClr val="000000"/>
                </a:solidFill>
                <a:latin typeface="Open Sans"/>
                <a:ea typeface="Open Sans"/>
                <a:cs typeface="Open Sans"/>
                <a:sym typeface="Open Sans"/>
              </a:rPr>
              <a:t>.</a:t>
            </a:r>
            <a:endParaRPr/>
          </a:p>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a:p>
            <a:pPr indent="0" lvl="0" marL="0" marR="0" rtl="0" algn="l">
              <a:spcBef>
                <a:spcPts val="0"/>
              </a:spcBef>
              <a:spcAft>
                <a:spcPts val="0"/>
              </a:spcAft>
              <a:buNone/>
            </a:pPr>
            <a:r>
              <a:t/>
            </a:r>
            <a:endParaRPr b="0" i="0" sz="1800">
              <a:solidFill>
                <a:srgbClr val="000000"/>
              </a:solidFill>
              <a:latin typeface="Open Sans"/>
              <a:ea typeface="Open Sans"/>
              <a:cs typeface="Open Sans"/>
              <a:sym typeface="Open Sans"/>
            </a:endParaRPr>
          </a:p>
        </p:txBody>
      </p:sp>
      <p:sp>
        <p:nvSpPr>
          <p:cNvPr id="192" name="Google Shape;192;p24"/>
          <p:cNvSpPr txBox="1"/>
          <p:nvPr/>
        </p:nvSpPr>
        <p:spPr>
          <a:xfrm>
            <a:off x="290165" y="4237036"/>
            <a:ext cx="816544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000000"/>
              </a:solidFill>
              <a:latin typeface="Open Sans"/>
              <a:ea typeface="Open Sans"/>
              <a:cs typeface="Open Sans"/>
              <a:sym typeface="Open Sans"/>
            </a:endParaRPr>
          </a:p>
          <a:p>
            <a:pPr indent="0" lvl="0" marL="0" marR="0" rtl="0" algn="l">
              <a:spcBef>
                <a:spcPts val="0"/>
              </a:spcBef>
              <a:spcAft>
                <a:spcPts val="0"/>
              </a:spcAft>
              <a:buNone/>
            </a:pPr>
            <a:r>
              <a:t/>
            </a:r>
            <a:endParaRPr b="0" i="0" sz="1800">
              <a:solidFill>
                <a:srgbClr val="000000"/>
              </a:solidFill>
              <a:latin typeface="Open Sans"/>
              <a:ea typeface="Open Sans"/>
              <a:cs typeface="Open Sans"/>
              <a:sym typeface="Open Sans"/>
            </a:endParaRPr>
          </a:p>
        </p:txBody>
      </p:sp>
      <p:sp>
        <p:nvSpPr>
          <p:cNvPr id="193" name="Google Shape;193;p24"/>
          <p:cNvSpPr txBox="1"/>
          <p:nvPr/>
        </p:nvSpPr>
        <p:spPr>
          <a:xfrm>
            <a:off x="290165" y="4006204"/>
            <a:ext cx="9051955" cy="17851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2000">
                <a:solidFill>
                  <a:srgbClr val="000000"/>
                </a:solidFill>
                <a:latin typeface="Open Sans"/>
                <a:ea typeface="Open Sans"/>
                <a:cs typeface="Open Sans"/>
                <a:sym typeface="Open Sans"/>
              </a:rPr>
              <a:t>Рекомендації</a:t>
            </a:r>
            <a:r>
              <a:rPr b="1" i="1" lang="ru-RU" sz="1600">
                <a:solidFill>
                  <a:srgbClr val="000000"/>
                </a:solidFill>
                <a:latin typeface="Open Sans"/>
                <a:ea typeface="Open Sans"/>
                <a:cs typeface="Open Sans"/>
                <a:sym typeface="Open Sans"/>
              </a:rPr>
              <a:t>:</a:t>
            </a:r>
            <a:r>
              <a:rPr b="1" i="1" lang="ru-RU" sz="1800">
                <a:solidFill>
                  <a:srgbClr val="000000"/>
                </a:solidFill>
                <a:latin typeface="Open Sans"/>
                <a:ea typeface="Open Sans"/>
                <a:cs typeface="Open Sans"/>
                <a:sym typeface="Open Sans"/>
              </a:rPr>
              <a:t> </a:t>
            </a:r>
            <a:r>
              <a:rPr b="0" i="0" lang="ru-RU" sz="1800">
                <a:solidFill>
                  <a:srgbClr val="000000"/>
                </a:solidFill>
                <a:latin typeface="Open Sans"/>
                <a:ea typeface="Open Sans"/>
                <a:cs typeface="Open Sans"/>
                <a:sym typeface="Open Sans"/>
              </a:rPr>
              <a:t>«Бійця» необхідно навчити контролювати свої емоції. Якщо правильно підійти до процесу навчання, дитина цього психотипу може багато чого досягти, головне правильно поставити мету, обрати чіткий план і дотримуватись суворої дисципліни.</a:t>
            </a:r>
            <a:endParaRPr/>
          </a:p>
          <a:p>
            <a:pPr indent="0" lvl="0" marL="0" marR="0" rtl="0" algn="l">
              <a:spcBef>
                <a:spcPts val="0"/>
              </a:spcBef>
              <a:spcAft>
                <a:spcPts val="0"/>
              </a:spcAft>
              <a:buNone/>
            </a:pPr>
            <a:r>
              <a:rPr b="0" i="0" lang="ru-RU" sz="1800">
                <a:solidFill>
                  <a:srgbClr val="000000"/>
                </a:solidFill>
                <a:latin typeface="Open Sans"/>
                <a:ea typeface="Open Sans"/>
                <a:cs typeface="Open Sans"/>
                <a:sym typeface="Open Sans"/>
              </a:rPr>
              <a:t>Щоб не виникав надлишок енергії та агресії «бійцю» потрібно більше часу проводити у русі та відвідувати спортивні секції.</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5"/>
          <p:cNvPicPr preferRelativeResize="0"/>
          <p:nvPr/>
        </p:nvPicPr>
        <p:blipFill rotWithShape="1">
          <a:blip r:embed="rId3">
            <a:alphaModFix/>
          </a:blip>
          <a:srcRect b="0" l="0" r="0" t="0"/>
          <a:stretch/>
        </p:blipFill>
        <p:spPr>
          <a:xfrm>
            <a:off x="588093" y="681191"/>
            <a:ext cx="3067050" cy="3095318"/>
          </a:xfrm>
          <a:prstGeom prst="rect">
            <a:avLst/>
          </a:prstGeom>
          <a:noFill/>
          <a:ln>
            <a:noFill/>
          </a:ln>
        </p:spPr>
      </p:pic>
      <p:pic>
        <p:nvPicPr>
          <p:cNvPr id="199" name="Google Shape;199;p25"/>
          <p:cNvPicPr preferRelativeResize="0"/>
          <p:nvPr/>
        </p:nvPicPr>
        <p:blipFill rotWithShape="1">
          <a:blip r:embed="rId4">
            <a:alphaModFix/>
          </a:blip>
          <a:srcRect b="0" l="0" r="0" t="0"/>
          <a:stretch/>
        </p:blipFill>
        <p:spPr>
          <a:xfrm>
            <a:off x="7565306" y="1014258"/>
            <a:ext cx="3026493" cy="2762251"/>
          </a:xfrm>
          <a:prstGeom prst="rect">
            <a:avLst/>
          </a:prstGeom>
          <a:noFill/>
          <a:ln>
            <a:noFill/>
          </a:ln>
        </p:spPr>
      </p:pic>
      <p:pic>
        <p:nvPicPr>
          <p:cNvPr id="200" name="Google Shape;200;p25"/>
          <p:cNvPicPr preferRelativeResize="0"/>
          <p:nvPr/>
        </p:nvPicPr>
        <p:blipFill rotWithShape="1">
          <a:blip r:embed="rId5">
            <a:alphaModFix/>
          </a:blip>
          <a:srcRect b="0" l="0" r="0" t="0"/>
          <a:stretch/>
        </p:blipFill>
        <p:spPr>
          <a:xfrm>
            <a:off x="4076700" y="2228850"/>
            <a:ext cx="3067050" cy="3905250"/>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26"/>
          <p:cNvPicPr preferRelativeResize="0"/>
          <p:nvPr/>
        </p:nvPicPr>
        <p:blipFill rotWithShape="1">
          <a:blip r:embed="rId3">
            <a:alphaModFix/>
          </a:blip>
          <a:srcRect b="0" l="0" r="0" t="0"/>
          <a:stretch/>
        </p:blipFill>
        <p:spPr>
          <a:xfrm flipH="1">
            <a:off x="677333" y="3972983"/>
            <a:ext cx="2437342" cy="2437342"/>
          </a:xfrm>
          <a:prstGeom prst="rect">
            <a:avLst/>
          </a:prstGeom>
          <a:noFill/>
          <a:ln>
            <a:noFill/>
          </a:ln>
        </p:spPr>
      </p:pic>
      <p:sp>
        <p:nvSpPr>
          <p:cNvPr id="206" name="Google Shape;206;p26"/>
          <p:cNvSpPr txBox="1"/>
          <p:nvPr>
            <p:ph type="title"/>
          </p:nvPr>
        </p:nvSpPr>
        <p:spPr>
          <a:xfrm>
            <a:off x="1649817" y="528636"/>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4"/>
              </a:buClr>
              <a:buSzPts val="3600"/>
              <a:buFont typeface="Montserrat"/>
              <a:buNone/>
            </a:pPr>
            <a:r>
              <a:rPr b="1" i="0" lang="ru-RU">
                <a:solidFill>
                  <a:schemeClr val="accent4"/>
                </a:solidFill>
                <a:latin typeface="Montserrat"/>
                <a:ea typeface="Montserrat"/>
                <a:cs typeface="Montserrat"/>
                <a:sym typeface="Montserrat"/>
              </a:rPr>
              <a:t>Психотип «розумниця»</a:t>
            </a:r>
            <a:br>
              <a:rPr b="1" i="0" lang="ru-RU">
                <a:solidFill>
                  <a:schemeClr val="accent4"/>
                </a:solidFill>
                <a:latin typeface="Montserrat"/>
                <a:ea typeface="Montserrat"/>
                <a:cs typeface="Montserrat"/>
                <a:sym typeface="Montserrat"/>
              </a:rPr>
            </a:br>
            <a:endParaRPr b="1">
              <a:solidFill>
                <a:schemeClr val="accent4"/>
              </a:solidFill>
            </a:endParaRPr>
          </a:p>
        </p:txBody>
      </p:sp>
      <p:pic>
        <p:nvPicPr>
          <p:cNvPr id="207" name="Google Shape;207;p26"/>
          <p:cNvPicPr preferRelativeResize="0"/>
          <p:nvPr>
            <p:ph idx="1" type="body"/>
          </p:nvPr>
        </p:nvPicPr>
        <p:blipFill rotWithShape="1">
          <a:blip r:embed="rId3">
            <a:alphaModFix/>
          </a:blip>
          <a:srcRect b="0" l="0" r="0" t="0"/>
          <a:stretch/>
        </p:blipFill>
        <p:spPr>
          <a:xfrm>
            <a:off x="677333" y="2082799"/>
            <a:ext cx="3295060" cy="4094163"/>
          </a:xfrm>
          <a:prstGeom prst="rect">
            <a:avLst/>
          </a:prstGeom>
          <a:noFill/>
          <a:ln>
            <a:noFill/>
          </a:ln>
        </p:spPr>
      </p:pic>
      <p:sp>
        <p:nvSpPr>
          <p:cNvPr id="208" name="Google Shape;208;p26"/>
          <p:cNvSpPr txBox="1"/>
          <p:nvPr/>
        </p:nvSpPr>
        <p:spPr>
          <a:xfrm>
            <a:off x="3879516" y="1762839"/>
            <a:ext cx="7505240" cy="18288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62170C"/>
              </a:buClr>
              <a:buSzPts val="2000"/>
              <a:buFont typeface="Montserrat"/>
              <a:buNone/>
            </a:pPr>
            <a:r>
              <a:rPr lang="ru-RU" sz="2000">
                <a:solidFill>
                  <a:srgbClr val="62170C"/>
                </a:solidFill>
                <a:latin typeface="Montserrat"/>
                <a:ea typeface="Montserrat"/>
                <a:cs typeface="Montserrat"/>
                <a:sym typeface="Montserrat"/>
              </a:rPr>
              <a:t>Психотип «розумниця»</a:t>
            </a:r>
            <a:br>
              <a:rPr lang="ru-RU" sz="2000">
                <a:solidFill>
                  <a:srgbClr val="62170C"/>
                </a:solidFill>
                <a:latin typeface="Montserrat"/>
                <a:ea typeface="Montserrat"/>
                <a:cs typeface="Montserrat"/>
                <a:sym typeface="Montserrat"/>
              </a:rPr>
            </a:br>
            <a:r>
              <a:rPr i="0" lang="ru-RU" sz="2000">
                <a:solidFill>
                  <a:srgbClr val="62170C"/>
                </a:solidFill>
                <a:latin typeface="Open Sans"/>
                <a:ea typeface="Open Sans"/>
                <a:cs typeface="Open Sans"/>
                <a:sym typeface="Open Sans"/>
              </a:rPr>
              <a:t>«Розумники» – милі, тихі та старанні діти. Вони глибоко переживають конфлікти та непорозуміння, постійно дбають про інших, намагаються допомогти та підтримати. Вони не привертають до себе особливої </a:t>
            </a:r>
            <a:r>
              <a:rPr i="0" lang="ru-RU" sz="2000">
                <a:solidFill>
                  <a:srgbClr val="262626"/>
                </a:solidFill>
                <a:latin typeface="Open Sans"/>
                <a:ea typeface="Open Sans"/>
                <a:cs typeface="Open Sans"/>
                <a:sym typeface="Open Sans"/>
              </a:rPr>
              <a:t>уваги</a:t>
            </a:r>
            <a:r>
              <a:rPr i="0" lang="ru-RU" sz="2000">
                <a:solidFill>
                  <a:srgbClr val="62170C"/>
                </a:solidFill>
                <a:latin typeface="Open Sans"/>
                <a:ea typeface="Open Sans"/>
                <a:cs typeface="Open Sans"/>
                <a:sym typeface="Open Sans"/>
              </a:rPr>
              <a:t>, але водночас докладають максимум зусиль, щоб зробити світ довкола себе кращим</a:t>
            </a:r>
            <a:r>
              <a:rPr i="0" lang="ru-RU" sz="2000">
                <a:solidFill>
                  <a:srgbClr val="000000"/>
                </a:solidFill>
                <a:latin typeface="Open Sans"/>
                <a:ea typeface="Open Sans"/>
                <a:cs typeface="Open Sans"/>
                <a:sym typeface="Open Sans"/>
              </a:rPr>
              <a:t>.</a:t>
            </a:r>
            <a:endParaRPr sz="2000">
              <a:solidFill>
                <a:schemeClr val="dk1"/>
              </a:solidFill>
              <a:latin typeface="Trebuchet MS"/>
              <a:ea typeface="Trebuchet MS"/>
              <a:cs typeface="Trebuchet MS"/>
              <a:sym typeface="Trebuchet MS"/>
            </a:endParaRPr>
          </a:p>
        </p:txBody>
      </p:sp>
      <p:sp>
        <p:nvSpPr>
          <p:cNvPr id="209" name="Google Shape;209;p26"/>
          <p:cNvSpPr txBox="1"/>
          <p:nvPr/>
        </p:nvSpPr>
        <p:spPr>
          <a:xfrm>
            <a:off x="4274946" y="3825002"/>
            <a:ext cx="7255934"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ru-RU" sz="1800">
                <a:solidFill>
                  <a:srgbClr val="000000"/>
                </a:solidFill>
                <a:latin typeface="Open Sans"/>
                <a:ea typeface="Open Sans"/>
                <a:cs typeface="Open Sans"/>
                <a:sym typeface="Open Sans"/>
              </a:rPr>
              <a:t>Рекомендації: </a:t>
            </a:r>
            <a:r>
              <a:rPr b="1" i="0" lang="ru-RU" sz="1800">
                <a:solidFill>
                  <a:srgbClr val="000000"/>
                </a:solidFill>
                <a:latin typeface="Open Sans"/>
                <a:ea typeface="Open Sans"/>
                <a:cs typeface="Open Sans"/>
                <a:sym typeface="Open Sans"/>
              </a:rPr>
              <a:t>Дитина такого психотипу погано переносить великі навантаження, має підвищене почуття відповідальності та тривожності. Під час навчання та виховання намагайтесь менше критикувати таку дитину, а навпаки частіше підбадьорювати.</a:t>
            </a:r>
            <a:endParaRPr/>
          </a:p>
          <a:p>
            <a:pPr indent="0" lvl="0" marL="0" marR="0" rtl="0" algn="l">
              <a:spcBef>
                <a:spcPts val="0"/>
              </a:spcBef>
              <a:spcAft>
                <a:spcPts val="0"/>
              </a:spcAft>
              <a:buNone/>
            </a:pPr>
            <a:r>
              <a:rPr b="1" i="0" lang="ru-RU" sz="1800">
                <a:solidFill>
                  <a:srgbClr val="000000"/>
                </a:solidFill>
                <a:latin typeface="Open Sans"/>
                <a:ea typeface="Open Sans"/>
                <a:cs typeface="Open Sans"/>
                <a:sym typeface="Open Sans"/>
              </a:rPr>
              <a:t>У проблемних ситуаціях діти-«розумники» схильні звинувачувати у першу чергу себе. Таким дітям варто пояснювати, що усі люди помиляються, і навчити їх не боятися робити помилки.</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Тема Office 2013–2022">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Аспект">
  <a:themeElements>
    <a:clrScheme name="Аспект">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