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9144000"/>
  <p:notesSz cx="6858000" cy="9144000"/>
  <p:embeddedFontLst>
    <p:embeddedFont>
      <p:font typeface="Candara"/>
      <p:regular r:id="rId24"/>
      <p:bold r:id="rId25"/>
      <p:italic r:id="rId26"/>
      <p:boldItalic r:id="rId27"/>
    </p:embeddedFont>
    <p:embeddedFont>
      <p:font typeface="Arial Black"/>
      <p:regular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Candara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andara-italic.fntdata"/><Relationship Id="rId25" Type="http://schemas.openxmlformats.org/officeDocument/2006/relationships/font" Target="fonts/Candara-bold.fntdata"/><Relationship Id="rId28" Type="http://schemas.openxmlformats.org/officeDocument/2006/relationships/font" Target="fonts/ArialBlack-regular.fntdata"/><Relationship Id="rId27" Type="http://schemas.openxmlformats.org/officeDocument/2006/relationships/font" Target="fonts/Candara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fmla="val 1272" name="adj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21" name="Google Shape;21;p2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3905250" y="4294188"/>
              <a:ext cx="13011150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26" name="Google Shape;26;p2"/>
          <p:cNvSpPr txBox="1"/>
          <p:nvPr>
            <p:ph type="ctrTitle"/>
          </p:nvPr>
        </p:nvSpPr>
        <p:spPr>
          <a:xfrm>
            <a:off x="685800" y="1600200"/>
            <a:ext cx="7772400" cy="17801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 sz="44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"/>
          <p:cNvSpPr txBox="1"/>
          <p:nvPr>
            <p:ph idx="1" type="subTitle"/>
          </p:nvPr>
        </p:nvSpPr>
        <p:spPr>
          <a:xfrm>
            <a:off x="1371600" y="3556001"/>
            <a:ext cx="6400800" cy="14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2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1"/>
          <p:cNvSpPr txBox="1"/>
          <p:nvPr>
            <p:ph idx="1" type="body"/>
          </p:nvPr>
        </p:nvSpPr>
        <p:spPr>
          <a:xfrm rot="5400000">
            <a:off x="2850886" y="696648"/>
            <a:ext cx="3450696" cy="7408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*"/>
              <a:defRPr/>
            </a:lvl1pPr>
            <a:lvl2pPr indent="-368300" lvl="1" marL="914400" algn="l">
              <a:spcBef>
                <a:spcPts val="440"/>
              </a:spcBef>
              <a:spcAft>
                <a:spcPts val="0"/>
              </a:spcAft>
              <a:buSzPts val="2200"/>
              <a:buChar char="*"/>
              <a:defRPr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*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*"/>
              <a:defRPr/>
            </a:lvl5pPr>
            <a:lvl6pPr indent="-342900" lvl="5" marL="27432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12" name="Google Shape;112;p11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1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1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fmla="val 7136" name="adj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7" name="Google Shape;117;p12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2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2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20" name="Google Shape;120;p12"/>
          <p:cNvGrpSpPr/>
          <p:nvPr/>
        </p:nvGrpSpPr>
        <p:grpSpPr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21" name="Google Shape;121;p12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2" name="Google Shape;122;p12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3" name="Google Shape;123;p12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4" name="Google Shape;124;p12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5" name="Google Shape;125;p12"/>
            <p:cNvSpPr/>
            <p:nvPr/>
          </p:nvSpPr>
          <p:spPr>
            <a:xfrm>
              <a:off x="-3905250" y="4294188"/>
              <a:ext cx="13011150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26" name="Google Shape;126;p12"/>
          <p:cNvSpPr txBox="1"/>
          <p:nvPr>
            <p:ph type="title"/>
          </p:nvPr>
        </p:nvSpPr>
        <p:spPr>
          <a:xfrm rot="5400000">
            <a:off x="5414434" y="2662767"/>
            <a:ext cx="448733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ndara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2"/>
          <p:cNvSpPr txBox="1"/>
          <p:nvPr>
            <p:ph idx="1" type="body"/>
          </p:nvPr>
        </p:nvSpPr>
        <p:spPr>
          <a:xfrm rot="5400000">
            <a:off x="1223433" y="681567"/>
            <a:ext cx="448733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*"/>
              <a:defRPr/>
            </a:lvl1pPr>
            <a:lvl2pPr indent="-368300" lvl="1" marL="91440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*"/>
              <a:defRPr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*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*"/>
              <a:defRPr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*"/>
              <a:defRPr/>
            </a:lvl5pPr>
            <a:lvl6pPr indent="-342900" lvl="5" marL="27432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/>
          <p:nvPr>
            <p:ph idx="1" type="body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5pPr>
            <a:lvl6pPr indent="-342900" lvl="5" marL="27432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6" name="Google Shape;36;p3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fmla="val 1272" name="adj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6047438" y="4203592"/>
            <a:ext cx="2876429" cy="714026"/>
          </a:xfrm>
          <a:custGeom>
            <a:rect b="b" l="l" r="r" t="t"/>
            <a:pathLst>
              <a:path extrusionOk="0" h="640" w="2706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lt2">
              <a:alpha val="2862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2619320" y="4075290"/>
            <a:ext cx="5544515" cy="850138"/>
          </a:xfrm>
          <a:custGeom>
            <a:rect b="b" l="l" r="r" t="t"/>
            <a:pathLst>
              <a:path extrusionOk="0" h="762" w="5216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lt2">
              <a:alpha val="4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2828728" y="4087562"/>
            <a:ext cx="5467980" cy="774272"/>
          </a:xfrm>
          <a:custGeom>
            <a:rect b="b" l="l" r="r" t="t"/>
            <a:pathLst>
              <a:path extrusionOk="0" h="694" w="514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5609489" y="4074174"/>
            <a:ext cx="3308000" cy="651549"/>
          </a:xfrm>
          <a:custGeom>
            <a:rect b="b" l="l" r="r" t="t"/>
            <a:pathLst>
              <a:path extrusionOk="0" h="584" w="3112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211665" y="4058555"/>
            <a:ext cx="8723376" cy="1329874"/>
          </a:xfrm>
          <a:custGeom>
            <a:rect b="b" l="l" r="r" t="t"/>
            <a:pathLst>
              <a:path extrusionOk="0" h="1192" w="8196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4" name="Google Shape;44;p4"/>
          <p:cNvSpPr txBox="1"/>
          <p:nvPr>
            <p:ph type="title"/>
          </p:nvPr>
        </p:nvSpPr>
        <p:spPr>
          <a:xfrm>
            <a:off x="690032" y="246356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"/>
          <p:cNvSpPr txBox="1"/>
          <p:nvPr>
            <p:ph idx="1" type="body"/>
          </p:nvPr>
        </p:nvSpPr>
        <p:spPr>
          <a:xfrm>
            <a:off x="1367365" y="1437448"/>
            <a:ext cx="6417734" cy="939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" name="Google Shape;46;p4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4" name="Google Shape;54;p5"/>
          <p:cNvSpPr txBox="1"/>
          <p:nvPr>
            <p:ph idx="1" type="body"/>
          </p:nvPr>
        </p:nvSpPr>
        <p:spPr>
          <a:xfrm>
            <a:off x="676655" y="2679192"/>
            <a:ext cx="3822192" cy="3447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5pPr>
            <a:lvl6pPr indent="-342900" lvl="5" marL="27432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2" type="body"/>
          </p:nvPr>
        </p:nvSpPr>
        <p:spPr>
          <a:xfrm>
            <a:off x="4645152" y="2679192"/>
            <a:ext cx="3822192" cy="3447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5pPr>
            <a:lvl6pPr indent="-342900" lvl="5" marL="27432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" type="body"/>
          </p:nvPr>
        </p:nvSpPr>
        <p:spPr>
          <a:xfrm>
            <a:off x="676656" y="2678114"/>
            <a:ext cx="3822192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6"/>
          <p:cNvSpPr txBox="1"/>
          <p:nvPr>
            <p:ph idx="2" type="body"/>
          </p:nvPr>
        </p:nvSpPr>
        <p:spPr>
          <a:xfrm>
            <a:off x="677332" y="3429000"/>
            <a:ext cx="3820055" cy="2697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SzPts val="2000"/>
              <a:buChar char="*"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 sz="18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SzPts val="1600"/>
              <a:buChar char="*"/>
              <a:defRPr sz="1600"/>
            </a:lvl3pPr>
            <a:lvl4pPr indent="-317500" lvl="3" marL="1828800" algn="l"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5pPr>
            <a:lvl6pPr indent="-330200" lvl="5" marL="27432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6pPr>
            <a:lvl7pPr indent="-330200" lvl="6" marL="32004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8pPr>
            <a:lvl9pPr indent="-330200" lvl="8" marL="41148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9pPr>
          </a:lstStyle>
          <a:p/>
        </p:txBody>
      </p:sp>
      <p:sp>
        <p:nvSpPr>
          <p:cNvPr id="60" name="Google Shape;60;p6"/>
          <p:cNvSpPr txBox="1"/>
          <p:nvPr>
            <p:ph idx="3" type="body"/>
          </p:nvPr>
        </p:nvSpPr>
        <p:spPr>
          <a:xfrm>
            <a:off x="4648200" y="2678113"/>
            <a:ext cx="3822192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6"/>
          <p:cNvSpPr txBox="1"/>
          <p:nvPr>
            <p:ph idx="4" type="body"/>
          </p:nvPr>
        </p:nvSpPr>
        <p:spPr>
          <a:xfrm>
            <a:off x="4645025" y="3429000"/>
            <a:ext cx="3822192" cy="2697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SzPts val="2000"/>
              <a:buChar char="*"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 sz="18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SzPts val="1600"/>
              <a:buChar char="*"/>
              <a:defRPr sz="1600"/>
            </a:lvl3pPr>
            <a:lvl4pPr indent="-317500" lvl="3" marL="1828800" algn="l"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5pPr>
            <a:lvl6pPr indent="-330200" lvl="5" marL="27432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6pPr>
            <a:lvl7pPr indent="-330200" lvl="6" marL="32004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8pPr>
            <a:lvl9pPr indent="-330200" lvl="8" marL="41148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9pPr>
          </a:lstStyle>
          <a:p/>
        </p:txBody>
      </p:sp>
      <p:sp>
        <p:nvSpPr>
          <p:cNvPr id="62" name="Google Shape;62;p6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7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fmla="val 7136" name="adj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72" name="Google Shape;72;p8"/>
          <p:cNvGrpSpPr/>
          <p:nvPr/>
        </p:nvGrpSpPr>
        <p:grpSpPr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3" name="Google Shape;73;p8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-3905251" y="4294188"/>
              <a:ext cx="13027839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78" name="Google Shape;78;p8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showMasterSp="0" type="objTx">
  <p:cSld name="OBJECT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fmla="val 7136" name="adj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3" name="Google Shape;83;p9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9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9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6" name="Google Shape;86;p9"/>
          <p:cNvSpPr txBox="1"/>
          <p:nvPr>
            <p:ph idx="1" type="body"/>
          </p:nvPr>
        </p:nvSpPr>
        <p:spPr>
          <a:xfrm>
            <a:off x="914400" y="3581400"/>
            <a:ext cx="3352800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grpSp>
        <p:nvGrpSpPr>
          <p:cNvPr id="87" name="Google Shape;87;p9"/>
          <p:cNvGrpSpPr/>
          <p:nvPr/>
        </p:nvGrpSpPr>
        <p:grpSpPr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88" name="Google Shape;88;p9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89" name="Google Shape;89;p9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0" name="Google Shape;90;p9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1" name="Google Shape;91;p9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-3905250" y="4294188"/>
              <a:ext cx="13011150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93" name="Google Shape;93;p9"/>
          <p:cNvSpPr txBox="1"/>
          <p:nvPr>
            <p:ph type="title"/>
          </p:nvPr>
        </p:nvSpPr>
        <p:spPr>
          <a:xfrm>
            <a:off x="914400" y="2286000"/>
            <a:ext cx="335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ndara"/>
              <a:buNone/>
              <a:defRPr sz="3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9"/>
          <p:cNvSpPr txBox="1"/>
          <p:nvPr>
            <p:ph idx="2" type="body"/>
          </p:nvPr>
        </p:nvSpPr>
        <p:spPr>
          <a:xfrm>
            <a:off x="4651962" y="1828800"/>
            <a:ext cx="3904076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68300" lvl="0" marL="457200" algn="l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Char char="*"/>
              <a:defRPr sz="2200">
                <a:solidFill>
                  <a:schemeClr val="dk2"/>
                </a:solidFill>
              </a:defRPr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*"/>
              <a:defRPr sz="2000">
                <a:solidFill>
                  <a:schemeClr val="dk2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*"/>
              <a:defRPr sz="1800">
                <a:solidFill>
                  <a:schemeClr val="dk2"/>
                </a:solidFill>
              </a:defRPr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*"/>
              <a:defRPr sz="1600">
                <a:solidFill>
                  <a:schemeClr val="dk2"/>
                </a:solidFill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*"/>
              <a:defRPr sz="1600">
                <a:solidFill>
                  <a:schemeClr val="dk2"/>
                </a:solidFill>
              </a:defRPr>
            </a:lvl5pPr>
            <a:lvl6pPr indent="-355600" lvl="5" marL="2743200" algn="l"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6pPr>
            <a:lvl7pPr indent="-355600" lvl="6" marL="3200400" algn="l"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algn="l"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8pPr>
            <a:lvl9pPr indent="-355600" lvl="8" marL="4114800" algn="l"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showMasterSp="0" type="picTx">
  <p:cSld name="PICTURE_WITH_CAPTION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fmla="val 1272" name="adj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97" name="Google Shape;97;p10"/>
          <p:cNvGrpSpPr/>
          <p:nvPr/>
        </p:nvGrpSpPr>
        <p:grpSpPr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98" name="Google Shape;98;p10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-3905250" y="4294188"/>
              <a:ext cx="13011150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03" name="Google Shape;103;p10"/>
          <p:cNvSpPr txBox="1"/>
          <p:nvPr>
            <p:ph type="title"/>
          </p:nvPr>
        </p:nvSpPr>
        <p:spPr>
          <a:xfrm>
            <a:off x="4874155" y="338667"/>
            <a:ext cx="3812645" cy="2429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ndara"/>
              <a:buNone/>
              <a:defRPr b="0" sz="28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0"/>
          <p:cNvSpPr txBox="1"/>
          <p:nvPr>
            <p:ph idx="1" type="body"/>
          </p:nvPr>
        </p:nvSpPr>
        <p:spPr>
          <a:xfrm>
            <a:off x="4868333" y="2785533"/>
            <a:ext cx="3818467" cy="2421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5" name="Google Shape;105;p10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0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0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8" name="Google Shape;108;p10"/>
          <p:cNvSpPr/>
          <p:nvPr>
            <p:ph idx="2" type="pic"/>
          </p:nvPr>
        </p:nvSpPr>
        <p:spPr>
          <a:xfrm>
            <a:off x="838200" y="1371600"/>
            <a:ext cx="3566160" cy="2926080"/>
          </a:xfrm>
          <a:prstGeom prst="roundRect">
            <a:avLst>
              <a:gd fmla="val 3924" name="adj"/>
            </a:avLst>
          </a:prstGeom>
          <a:solidFill>
            <a:schemeClr val="accent1"/>
          </a:solidFill>
          <a:ln>
            <a:noFill/>
          </a:ln>
          <a:effectLst>
            <a:reflection blurRad="0" dir="5400000" dist="5000" endA="0" endPos="30000" kx="0" rotWithShape="0" algn="bl" stA="30000" stPos="0" sy="-100000" ky="0"/>
          </a:effectLst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fmla="val 3362" name="adj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7" name="Google Shape;7;p1"/>
          <p:cNvGrpSpPr/>
          <p:nvPr/>
        </p:nvGrpSpPr>
        <p:grpSpPr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8" name="Google Shape;8;p1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-3905251" y="4294188"/>
              <a:ext cx="13027839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3" name="Google Shape;13;p1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 b="0" i="0" sz="44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" name="Google Shape;17;p1"/>
          <p:cNvSpPr txBox="1"/>
          <p:nvPr>
            <p:ph idx="1" type="body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*"/>
              <a:defRPr b="0" i="0" sz="2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368300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*"/>
              <a:defRPr b="0" i="0" sz="22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*"/>
              <a:defRPr b="0" i="0" sz="2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*"/>
              <a:defRPr b="0" i="0" sz="18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*"/>
              <a:defRPr b="0" i="0" sz="16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-317500" lvl="5" marL="2743200" marR="0" rtl="0" algn="l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-317500" lvl="6" marL="3200400" marR="0" rtl="0" algn="l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-317500" lvl="7" marL="3657600" marR="0" rtl="0" algn="l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-317500" lvl="8" marL="4114800" marR="0" rtl="0" algn="l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classtime.com/blog/yak-motyvuvaty-uchniv-do-navchannya/" TargetMode="External"/><Relationship Id="rId4" Type="http://schemas.openxmlformats.org/officeDocument/2006/relationships/hyperlink" Target="https://osnova.com.ua/21-ideya-dlya-motivatsii-uchniv-vid-teachthought-staff/" TargetMode="External"/><Relationship Id="rId5" Type="http://schemas.openxmlformats.org/officeDocument/2006/relationships/hyperlink" Target="https://www.schoollife.org.ua/formuvannya-pozytyvnoyi-reaktsiyi-na-pomylky-u-ditej/" TargetMode="External"/><Relationship Id="rId6" Type="http://schemas.openxmlformats.org/officeDocument/2006/relationships/hyperlink" Target="https://naurok.com.ua/post/yak-motivuvati-uchniv-do-navchannya-efektivna-strategiya" TargetMode="External"/><Relationship Id="rId7" Type="http://schemas.openxmlformats.org/officeDocument/2006/relationships/hyperlink" Target="https://vseosvita.ua/news/yak-navchyty-ditei-pozytyvno-spryimaty-pomylky-ta-oriientuvatys-na-uspikh-pryiomy-i-vpravy-18870.html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/>
          <p:nvPr>
            <p:ph type="ctrTitle"/>
          </p:nvPr>
        </p:nvSpPr>
        <p:spPr>
          <a:xfrm>
            <a:off x="539552" y="692696"/>
            <a:ext cx="7848872" cy="2880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 Black"/>
              <a:buNone/>
            </a:pPr>
            <a:r>
              <a:rPr i="1" lang="ru-RU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Способи заохочення учнів пробувати нове без страху отримання «негативної» оцінки</a:t>
            </a:r>
            <a:endParaRPr i="1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3" name="Google Shape;133;p13"/>
          <p:cNvSpPr txBox="1"/>
          <p:nvPr>
            <p:ph idx="1" type="subTitle"/>
          </p:nvPr>
        </p:nvSpPr>
        <p:spPr>
          <a:xfrm>
            <a:off x="1371600" y="3556001"/>
            <a:ext cx="7088832" cy="14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ru-RU">
                <a:solidFill>
                  <a:schemeClr val="dk1"/>
                </a:solidFill>
              </a:rPr>
              <a:t> </a:t>
            </a:r>
            <a:endParaRPr/>
          </a:p>
          <a:p>
            <a:pPr indent="0" lvl="0" marL="0" rtl="0" algn="r">
              <a:spcBef>
                <a:spcPts val="370"/>
              </a:spcBef>
              <a:spcAft>
                <a:spcPts val="0"/>
              </a:spcAft>
              <a:buSzPct val="100000"/>
              <a:buNone/>
            </a:pPr>
            <a:r>
              <a:rPr b="1" lang="ru-RU">
                <a:solidFill>
                  <a:schemeClr val="dk1"/>
                </a:solidFill>
              </a:rPr>
              <a:t>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37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592"/>
              </a:spcBef>
              <a:spcAft>
                <a:spcPts val="0"/>
              </a:spcAft>
              <a:buSzPct val="100000"/>
              <a:buNone/>
            </a:pPr>
            <a:r>
              <a:rPr b="1" lang="ru-RU" sz="3200">
                <a:solidFill>
                  <a:schemeClr val="dk1"/>
                </a:solidFill>
              </a:rPr>
              <a:t> Підготувала : Свиридюк С.І</a:t>
            </a:r>
            <a:r>
              <a:rPr b="1" lang="ru-RU" sz="3200"/>
              <a:t>.</a:t>
            </a:r>
            <a:endParaRPr b="1"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/>
          <p:nvPr>
            <p:ph idx="1" type="body"/>
          </p:nvPr>
        </p:nvSpPr>
        <p:spPr>
          <a:xfrm>
            <a:off x="323528" y="476672"/>
            <a:ext cx="8343145" cy="5649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ru-RU"/>
              <a:t>V</a:t>
            </a:r>
            <a:r>
              <a:rPr b="1" lang="ru-RU" sz="3200"/>
              <a:t>. Виконання завдання в групах та парах, коли учень розраховує на підтримку друзів.</a:t>
            </a:r>
            <a:endParaRPr/>
          </a:p>
          <a:p>
            <a:pPr indent="-71120" lvl="0" marL="274320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200"/>
          </a:p>
        </p:txBody>
      </p:sp>
      <p:sp>
        <p:nvSpPr>
          <p:cNvPr id="190" name="Google Shape;190;p22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</a:pPr>
            <a:r>
              <a:rPr lang="ru-RU"/>
              <a:t> </a:t>
            </a:r>
            <a:endParaRPr/>
          </a:p>
        </p:txBody>
      </p:sp>
      <p:pic>
        <p:nvPicPr>
          <p:cNvPr id="191" name="Google Shape;191;p22"/>
          <p:cNvPicPr preferRelativeResize="0"/>
          <p:nvPr/>
        </p:nvPicPr>
        <p:blipFill rotWithShape="1">
          <a:blip r:embed="rId3">
            <a:alphaModFix/>
          </a:blip>
          <a:srcRect b="42693" l="0" r="0" t="0"/>
          <a:stretch/>
        </p:blipFill>
        <p:spPr>
          <a:xfrm>
            <a:off x="611560" y="1844823"/>
            <a:ext cx="3780365" cy="288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4008" y="2564904"/>
            <a:ext cx="4022665" cy="3016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/>
          <p:nvPr>
            <p:ph idx="1" type="body"/>
          </p:nvPr>
        </p:nvSpPr>
        <p:spPr>
          <a:xfrm>
            <a:off x="395536" y="620688"/>
            <a:ext cx="8352928" cy="5394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ru-RU" sz="3200"/>
              <a:t>VI. Прийом « Рука допомоги товариша</a:t>
            </a:r>
            <a:r>
              <a:rPr b="1" lang="ru-RU"/>
              <a:t>»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/>
          </a:p>
          <a:p>
            <a:pPr indent="-121920" lvl="0" marL="27432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98" name="Google Shape;198;p23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</a:pPr>
            <a:r>
              <a:rPr lang="ru-RU"/>
              <a:t> </a:t>
            </a:r>
            <a:endParaRPr/>
          </a:p>
        </p:txBody>
      </p:sp>
      <p:pic>
        <p:nvPicPr>
          <p:cNvPr id="199" name="Google Shape;199;p23"/>
          <p:cNvPicPr preferRelativeResize="0"/>
          <p:nvPr/>
        </p:nvPicPr>
        <p:blipFill rotWithShape="1">
          <a:blip r:embed="rId3">
            <a:alphaModFix/>
          </a:blip>
          <a:srcRect b="16956" l="0" r="0" t="0"/>
          <a:stretch/>
        </p:blipFill>
        <p:spPr>
          <a:xfrm>
            <a:off x="651100" y="1628799"/>
            <a:ext cx="3560860" cy="3942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3"/>
          <p:cNvPicPr preferRelativeResize="0"/>
          <p:nvPr/>
        </p:nvPicPr>
        <p:blipFill rotWithShape="1">
          <a:blip r:embed="rId4">
            <a:alphaModFix/>
          </a:blip>
          <a:srcRect b="20401" l="0" r="0" t="0"/>
          <a:stretch/>
        </p:blipFill>
        <p:spPr>
          <a:xfrm>
            <a:off x="4788024" y="1632457"/>
            <a:ext cx="3728056" cy="3956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 txBox="1"/>
          <p:nvPr>
            <p:ph idx="1" type="body"/>
          </p:nvPr>
        </p:nvSpPr>
        <p:spPr>
          <a:xfrm>
            <a:off x="251520" y="404664"/>
            <a:ext cx="8424936" cy="5721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ru-RU" sz="3600"/>
              <a:t>VII. Дозволяйте  учням  обирати  самостійно  завдання    для  виконання.</a:t>
            </a:r>
            <a:endParaRPr/>
          </a:p>
          <a:p>
            <a:pPr indent="-121920" lvl="0" marL="27432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06" name="Google Shape;20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3081180"/>
            <a:ext cx="3744545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4008" y="3081180"/>
            <a:ext cx="3744546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/>
          <p:nvPr>
            <p:ph idx="1" type="body"/>
          </p:nvPr>
        </p:nvSpPr>
        <p:spPr>
          <a:xfrm>
            <a:off x="251520" y="332656"/>
            <a:ext cx="8496943" cy="5793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ru-RU" sz="3200"/>
              <a:t>VIII. Сприяйте успіху.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ru-RU"/>
              <a:t>Створюйте навчальні ситуації, у яких кожна дитина матиме шанс проявитися і відчути свою цінність. Це створить для них надзвичайно сильну мотивацію.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2708920"/>
            <a:ext cx="3648532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 rotWithShape="1">
          <a:blip r:embed="rId4">
            <a:alphaModFix/>
          </a:blip>
          <a:srcRect b="40219" l="0" r="0" t="11693"/>
          <a:stretch/>
        </p:blipFill>
        <p:spPr>
          <a:xfrm>
            <a:off x="4417996" y="2725184"/>
            <a:ext cx="4256690" cy="2729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/>
          <p:nvPr>
            <p:ph idx="1" type="body"/>
          </p:nvPr>
        </p:nvSpPr>
        <p:spPr>
          <a:xfrm>
            <a:off x="323528" y="332656"/>
            <a:ext cx="8424935" cy="5976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ru-RU" sz="3200"/>
              <a:t>IX. Залучати дітей до творчої та проєктної діяльності.</a:t>
            </a:r>
            <a:endParaRPr b="1" sz="32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/>
          </a:p>
        </p:txBody>
      </p:sp>
      <p:pic>
        <p:nvPicPr>
          <p:cNvPr id="220" name="Google Shape;220;p26"/>
          <p:cNvPicPr preferRelativeResize="0"/>
          <p:nvPr/>
        </p:nvPicPr>
        <p:blipFill rotWithShape="1">
          <a:blip r:embed="rId3">
            <a:alphaModFix/>
          </a:blip>
          <a:srcRect b="19235" l="0" r="0" t="0"/>
          <a:stretch/>
        </p:blipFill>
        <p:spPr>
          <a:xfrm>
            <a:off x="467544" y="2204864"/>
            <a:ext cx="3240211" cy="3489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7944" y="2204864"/>
            <a:ext cx="4752528" cy="3564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7"/>
          <p:cNvSpPr txBox="1"/>
          <p:nvPr>
            <p:ph idx="1" type="body"/>
          </p:nvPr>
        </p:nvSpPr>
        <p:spPr>
          <a:xfrm>
            <a:off x="395536" y="476672"/>
            <a:ext cx="8136903" cy="6120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ru-RU" sz="3500"/>
              <a:t>X. Використовуйте ігрові вправи :</a:t>
            </a:r>
            <a:endParaRPr/>
          </a:p>
          <a:p>
            <a:pPr indent="-274320" lvl="0" marL="274320" rtl="0" algn="l">
              <a:spcBef>
                <a:spcPts val="444"/>
              </a:spcBef>
              <a:spcAft>
                <a:spcPts val="0"/>
              </a:spcAft>
              <a:buSzPct val="100000"/>
              <a:buChar char="*"/>
            </a:pPr>
            <a:r>
              <a:rPr b="1" i="1"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«Злови помилку», </a:t>
            </a: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Вправа, коли вчитель помиляється навмисно. Щоб цей прийом добре спрацював, важливо попередити учнів завчасно.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74320" rtl="0" algn="l">
              <a:spcBef>
                <a:spcPts val="444"/>
              </a:spcBef>
              <a:spcAft>
                <a:spcPts val="0"/>
              </a:spcAft>
              <a:buSzPct val="100000"/>
              <a:buChar char="*"/>
            </a:pPr>
            <a:r>
              <a:rPr b="1" i="1"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«Помилкова гіпотеза». </a:t>
            </a: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 свідомо доводить неправильну думку. Завдання дітей – навести контраргументи.</a:t>
            </a:r>
            <a:endParaRPr/>
          </a:p>
          <a:p>
            <a:pPr indent="-274320" lvl="0" marL="274320" rtl="0" algn="l">
              <a:spcBef>
                <a:spcPts val="444"/>
              </a:spcBef>
              <a:spcAft>
                <a:spcPts val="0"/>
              </a:spcAft>
              <a:buSzPct val="100000"/>
              <a:buChar char="*"/>
            </a:pPr>
            <a:r>
              <a:rPr b="1" i="1"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Почесний капелюх «Містер Уважність» </a:t>
            </a: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(діти можуть самостійно запропонувати назву). Цю нагороду отримує той учень, який першим помітить помилку вчителя на уроці.</a:t>
            </a:r>
            <a:endParaRPr/>
          </a:p>
          <a:p>
            <a:pPr indent="-274320" lvl="0" marL="274320" rtl="0" algn="l">
              <a:spcBef>
                <a:spcPts val="444"/>
              </a:spcBef>
              <a:spcAft>
                <a:spcPts val="0"/>
              </a:spcAft>
              <a:buSzPct val="100000"/>
              <a:buChar char="*"/>
            </a:pPr>
            <a:r>
              <a:rPr b="1"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«Призначення ролі». </a:t>
            </a: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розповідає нову тему, а потім передає одному з учнів певну теорію або набір фактів. Щойно вимовляється фраза, яка може викликати у решти учнів сумніви, ця дитина вигукує: «А я не вірю! Доведіть, що ...». </a:t>
            </a:r>
            <a:endParaRPr/>
          </a:p>
          <a:p>
            <a:pPr indent="-274320" lvl="0" marL="274320" rtl="0" algn="l">
              <a:spcBef>
                <a:spcPts val="444"/>
              </a:spcBef>
              <a:spcAft>
                <a:spcPts val="0"/>
              </a:spcAft>
              <a:buSzPct val="100000"/>
              <a:buChar char="*"/>
            </a:pPr>
            <a:r>
              <a:rPr b="1"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«Запитання-пастки» . </a:t>
            </a: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 гра на уважність і на шаблонність мислення. Наприклад: Якого кольору сніг? А папір? А зуби? А сметана? Що п’є корова?</a:t>
            </a:r>
            <a:endParaRPr/>
          </a:p>
          <a:p>
            <a:pPr indent="-133350" lvl="0" marL="274320" rtl="0" algn="l">
              <a:spcBef>
                <a:spcPts val="444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 txBox="1"/>
          <p:nvPr>
            <p:ph idx="1" type="body"/>
          </p:nvPr>
        </p:nvSpPr>
        <p:spPr>
          <a:xfrm>
            <a:off x="251520" y="332656"/>
            <a:ext cx="8640960" cy="5760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ru-RU" sz="3200"/>
              <a:t>XI. Дати дитині можливість відчути успіх .</a:t>
            </a:r>
            <a:endParaRPr sz="32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ru-RU" sz="3200"/>
              <a:t>Будьте щедрі на слова: “Я в тебе вірю!”, “В тебе вийде!”, “Я буду поряд!”.</a:t>
            </a:r>
            <a:endParaRPr sz="32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32" name="Google Shape;23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314" y="2348880"/>
            <a:ext cx="3744416" cy="280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2851" y="3068960"/>
            <a:ext cx="3840559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 txBox="1"/>
          <p:nvPr>
            <p:ph idx="1" type="body"/>
          </p:nvPr>
        </p:nvSpPr>
        <p:spPr>
          <a:xfrm>
            <a:off x="467544" y="764704"/>
            <a:ext cx="8208912" cy="4896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121920" lvl="0" marL="27432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121920" lvl="0" marL="27432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SzPts val="3600"/>
              <a:buNone/>
            </a:pPr>
            <a:r>
              <a:rPr lang="ru-RU" sz="3600"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b="1" i="1" lang="ru-RU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Коли педагоги дають зрозуміти, що помилки — невід’ємна частина навчального процесу, учні можуть подолати страх невдачі. Адже будь-яка невдача — це не протилежність успіху, а її складова» </a:t>
            </a:r>
            <a:r>
              <a:rPr lang="ru-RU" sz="3600">
                <a:latin typeface="Times New Roman"/>
                <a:ea typeface="Times New Roman"/>
                <a:cs typeface="Times New Roman"/>
                <a:sym typeface="Times New Roman"/>
              </a:rPr>
              <a:t>.  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SzPts val="3600"/>
              <a:buNone/>
            </a:pPr>
            <a:r>
              <a:rPr lang="ru-RU" sz="36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</a:t>
            </a: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Анастасія Камінська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0"/>
          <p:cNvSpPr txBox="1"/>
          <p:nvPr>
            <p:ph idx="1" type="body"/>
          </p:nvPr>
        </p:nvSpPr>
        <p:spPr>
          <a:xfrm>
            <a:off x="467544" y="1628800"/>
            <a:ext cx="8064895" cy="4608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Як мотивувати учнів до навчання: лайфхаки від колег</a:t>
            </a:r>
            <a:endParaRPr/>
          </a:p>
          <a:p>
            <a:pPr indent="-274320" lvl="0" marL="274320" rtl="0" algn="l">
              <a:spcBef>
                <a:spcPts val="296"/>
              </a:spcBef>
              <a:spcAft>
                <a:spcPts val="0"/>
              </a:spcAft>
              <a:buSzPct val="100000"/>
              <a:buChar char="*"/>
            </a:pPr>
            <a:r>
              <a:rPr lang="ru-RU" sz="16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https://www.classtime.com/blog/yak-motyvuvaty-uchniv-do-navchannya/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80340" lvl="0" marL="274320" rtl="0" algn="l">
              <a:spcBef>
                <a:spcPts val="296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333"/>
              </a:spcBef>
              <a:spcAft>
                <a:spcPts val="0"/>
              </a:spcAft>
              <a:buSzPct val="100000"/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21 ідея для мотивації учнів (Від TeachThought Staff)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74320" rtl="0" algn="l">
              <a:spcBef>
                <a:spcPts val="296"/>
              </a:spcBef>
              <a:spcAft>
                <a:spcPts val="0"/>
              </a:spcAft>
              <a:buSzPct val="100000"/>
              <a:buChar char="*"/>
            </a:pPr>
            <a:r>
              <a:rPr lang="ru-RU" sz="16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https://osnova.com.ua/21-ideya-dlya-motivatsii-uchniv-vid-teachthought-staff/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80340" lvl="0" marL="274320" rtl="0" algn="l">
              <a:spcBef>
                <a:spcPts val="296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333"/>
              </a:spcBef>
              <a:spcAft>
                <a:spcPts val="0"/>
              </a:spcAft>
              <a:buSzPct val="100000"/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Формування позитивної реакції на помилки у дітей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333"/>
              </a:spcBef>
              <a:spcAft>
                <a:spcPts val="0"/>
              </a:spcAft>
              <a:buSzPct val="100000"/>
              <a:buNone/>
            </a:pPr>
            <a:r>
              <a:rPr lang="ru-RU" sz="18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https://www.schoollife.org.ua/formuvannya-pozytyvnoyi-reaktsiyi-na-pomylky-u-ditej/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333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333"/>
              </a:spcBef>
              <a:spcAft>
                <a:spcPts val="0"/>
              </a:spcAft>
              <a:buSzPct val="100000"/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Як мотивувати учнів до навчання: ефективна стратегія</a:t>
            </a:r>
            <a:endParaRPr/>
          </a:p>
          <a:p>
            <a:pPr indent="-274320" lvl="0" marL="274320" rtl="0" algn="l">
              <a:spcBef>
                <a:spcPts val="296"/>
              </a:spcBef>
              <a:spcAft>
                <a:spcPts val="0"/>
              </a:spcAft>
              <a:buSzPct val="100000"/>
              <a:buChar char="*"/>
            </a:pPr>
            <a:r>
              <a:rPr lang="ru-RU" sz="16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https://naurok.com.ua/post/yak-motivuvati-uchniv-do-navchannya-efektivna-strategiya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80340" lvl="0" marL="274320" rtl="0" algn="l">
              <a:spcBef>
                <a:spcPts val="296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333"/>
              </a:spcBef>
              <a:spcAft>
                <a:spcPts val="0"/>
              </a:spcAft>
              <a:buSzPct val="100000"/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Як навчити дітей позитивно сприймати помилки та орієнтуватись на успіх: прийоми і вправи</a:t>
            </a:r>
            <a:endParaRPr/>
          </a:p>
          <a:p>
            <a:pPr indent="-274320" lvl="0" marL="274320" rtl="0" algn="l">
              <a:spcBef>
                <a:spcPts val="296"/>
              </a:spcBef>
              <a:spcAft>
                <a:spcPts val="0"/>
              </a:spcAft>
              <a:buSzPct val="100000"/>
              <a:buChar char="*"/>
            </a:pPr>
            <a:r>
              <a:rPr lang="ru-RU" sz="16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https://vseosvita.ua/news/yak-navchyty-ditei-pozytyvno-spryimaty-pomylky-ta-oriientuvatys-na-uspikh-pryiomy-i-vpravy-18870.html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296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3350" lvl="0" marL="274320" rtl="0" algn="l">
              <a:spcBef>
                <a:spcPts val="444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44" name="Google Shape;244;p30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ndara"/>
              <a:buNone/>
            </a:pPr>
            <a:r>
              <a:rPr lang="ru-RU">
                <a:solidFill>
                  <a:schemeClr val="dk1"/>
                </a:solidFill>
              </a:rPr>
              <a:t>Використанні джерела: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"/>
          <p:cNvSpPr txBox="1"/>
          <p:nvPr>
            <p:ph type="ctrTitle"/>
          </p:nvPr>
        </p:nvSpPr>
        <p:spPr>
          <a:xfrm>
            <a:off x="611560" y="548680"/>
            <a:ext cx="7772400" cy="17801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ndara"/>
              <a:buNone/>
            </a:pPr>
            <a:r>
              <a:rPr lang="ru-RU" sz="4000">
                <a:solidFill>
                  <a:srgbClr val="002060"/>
                </a:solidFill>
              </a:rPr>
              <a:t>Одне з правил НУШ – право дитини на помилку, адже вона елемент навчання.</a:t>
            </a:r>
            <a:endParaRPr/>
          </a:p>
        </p:txBody>
      </p:sp>
      <p:sp>
        <p:nvSpPr>
          <p:cNvPr id="139" name="Google Shape;139;p14"/>
          <p:cNvSpPr txBox="1"/>
          <p:nvPr>
            <p:ph idx="1" type="subTitle"/>
          </p:nvPr>
        </p:nvSpPr>
        <p:spPr>
          <a:xfrm>
            <a:off x="755576" y="2492896"/>
            <a:ext cx="7704856" cy="3384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ru-RU" sz="2800">
                <a:solidFill>
                  <a:schemeClr val="dk1"/>
                </a:solidFill>
              </a:rPr>
              <a:t>Помилки </a:t>
            </a:r>
            <a:r>
              <a:rPr lang="ru-RU" sz="2800">
                <a:solidFill>
                  <a:schemeClr val="dk1"/>
                </a:solidFill>
              </a:rPr>
              <a:t>— це природна складова навчання. Проте учні не почнуть критично мислити, якщо їх постійно спинятиме страх щось зробити або сказати неправильно. 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ru-RU" sz="2800">
                <a:solidFill>
                  <a:schemeClr val="dk1"/>
                </a:solidFill>
              </a:rPr>
              <a:t>Тому як освітяни маємо </a:t>
            </a:r>
            <a:r>
              <a:rPr b="1" i="1" lang="ru-RU" sz="2800">
                <a:solidFill>
                  <a:schemeClr val="dk1"/>
                </a:solidFill>
              </a:rPr>
              <a:t>завдання: </a:t>
            </a:r>
            <a:r>
              <a:rPr lang="ru-RU" sz="2800">
                <a:solidFill>
                  <a:schemeClr val="dk1"/>
                </a:solidFill>
              </a:rPr>
              <a:t>зробити навчальне середовище толерантним до помилок.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"/>
          <p:cNvSpPr txBox="1"/>
          <p:nvPr>
            <p:ph idx="1" type="body"/>
          </p:nvPr>
        </p:nvSpPr>
        <p:spPr>
          <a:xfrm>
            <a:off x="395536" y="1700808"/>
            <a:ext cx="8352927" cy="4929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ru-RU"/>
              <a:t>І вид .   </a:t>
            </a: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Дитина займається самокатуванням, поривається кинути все, що у неї не виходить. Такі діти (а пізніше і дорослі) не беруться за складні завдання, боячись критики.</a:t>
            </a:r>
            <a:endParaRPr/>
          </a:p>
          <a:p>
            <a:pPr indent="-96520" lvl="0" marL="274320" rtl="0" algn="l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ts val="2400"/>
              <a:buNone/>
            </a:pPr>
            <a:r>
              <a:rPr b="1" lang="ru-RU"/>
              <a:t>ІІ вид  .</a:t>
            </a: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Такі діти легко реагують на недоліки і невдачі, не боячись провалу, не боячись пробувати знову. Помилки сприймаються як шлях і процес навчання.</a:t>
            </a: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145" name="Google Shape;145;p15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ndara"/>
              <a:buNone/>
            </a:pPr>
            <a:r>
              <a:rPr lang="ru-RU">
                <a:solidFill>
                  <a:srgbClr val="FF0000"/>
                </a:solidFill>
              </a:rPr>
              <a:t>Види реакції на помилки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/>
          <p:nvPr>
            <p:ph idx="1" type="body"/>
          </p:nvPr>
        </p:nvSpPr>
        <p:spPr>
          <a:xfrm>
            <a:off x="539552" y="1844825"/>
            <a:ext cx="7848871" cy="4248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1920" lvl="0" marL="27432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274320" lvl="0" marL="274320" rtl="0" algn="l">
              <a:spcBef>
                <a:spcPts val="560"/>
              </a:spcBef>
              <a:spcAft>
                <a:spcPts val="0"/>
              </a:spcAft>
              <a:buSzPts val="2800"/>
              <a:buChar char="*"/>
            </a:pP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Постійно повторювати:  «Помилятися не страшно, а часом дуже цікаво і корисно».</a:t>
            </a:r>
            <a:endParaRPr/>
          </a:p>
          <a:p>
            <a:pPr indent="-96520" lvl="0" marL="274320" rtl="0" algn="l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74320" rtl="0" algn="l">
              <a:spcBef>
                <a:spcPts val="560"/>
              </a:spcBef>
              <a:spcAft>
                <a:spcPts val="0"/>
              </a:spcAft>
              <a:buSzPts val="2800"/>
              <a:buChar char="*"/>
            </a:pP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Спокійне ставлення до оцінок. Справа не в оцінках - справа в знаннях, навичках та умінні їх застосувати.</a:t>
            </a:r>
            <a:endParaRPr/>
          </a:p>
        </p:txBody>
      </p:sp>
      <p:sp>
        <p:nvSpPr>
          <p:cNvPr id="151" name="Google Shape;151;p16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ndara"/>
              <a:buNone/>
            </a:pPr>
            <a:br>
              <a:rPr lang="ru-RU"/>
            </a:br>
            <a:r>
              <a:rPr lang="ru-RU">
                <a:solidFill>
                  <a:srgbClr val="FF0000"/>
                </a:solidFill>
              </a:rPr>
              <a:t>Як навчити дитину спокійно реагувати на помилки</a:t>
            </a:r>
            <a:br>
              <a:rPr lang="ru-RU"/>
            </a:b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/>
          <p:nvPr>
            <p:ph idx="1" type="body"/>
          </p:nvPr>
        </p:nvSpPr>
        <p:spPr>
          <a:xfrm>
            <a:off x="467544" y="1484784"/>
            <a:ext cx="8064896" cy="4968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274320" lvl="0" marL="274320" rtl="0" algn="l">
              <a:spcBef>
                <a:spcPts val="480"/>
              </a:spcBef>
              <a:spcAft>
                <a:spcPts val="0"/>
              </a:spcAft>
              <a:buSzPts val="2400"/>
              <a:buChar char="*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заохочувати дітей робити речі, які у них погано виходять;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74320" rtl="0" algn="l">
              <a:spcBef>
                <a:spcPts val="480"/>
              </a:spcBef>
              <a:spcAft>
                <a:spcPts val="0"/>
              </a:spcAft>
              <a:buSzPts val="2400"/>
              <a:buChar char="*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хвалити за старанність, вміння довести справу до кінця;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74320" rtl="0" algn="l">
              <a:spcBef>
                <a:spcPts val="480"/>
              </a:spcBef>
              <a:spcAft>
                <a:spcPts val="0"/>
              </a:spcAft>
              <a:buSzPts val="2400"/>
              <a:buChar char="*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порівнювати дітей з однолітками;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74320" rtl="0" algn="l">
              <a:spcBef>
                <a:spcPts val="480"/>
              </a:spcBef>
              <a:spcAft>
                <a:spcPts val="0"/>
              </a:spcAft>
              <a:buSzPts val="2400"/>
              <a:buChar char="*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вчити дитину з оптимізмом дивитися на складні завдання, допомагати розбиратися і вчити шукати вихід з будь-якої ситуації, що склалася;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74320" rtl="0" algn="l">
              <a:spcBef>
                <a:spcPts val="480"/>
              </a:spcBef>
              <a:spcAft>
                <a:spcPts val="0"/>
              </a:spcAft>
              <a:buSzPts val="2400"/>
              <a:buChar char="*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проводити аналіз помилок, обговорювати з дитиною, з якої причини вона допустила ту чи іншу помилку;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74320" rtl="0" algn="l">
              <a:spcBef>
                <a:spcPts val="480"/>
              </a:spcBef>
              <a:spcAft>
                <a:spcPts val="0"/>
              </a:spcAft>
              <a:buSzPts val="2400"/>
              <a:buChar char="*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показувати дитині на власному прикладі, що помиляються всі.</a:t>
            </a:r>
            <a:endParaRPr/>
          </a:p>
        </p:txBody>
      </p:sp>
      <p:sp>
        <p:nvSpPr>
          <p:cNvPr id="157" name="Google Shape;157;p17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ndara"/>
              <a:buNone/>
            </a:pPr>
            <a:r>
              <a:rPr lang="ru-RU">
                <a:solidFill>
                  <a:srgbClr val="FF0000"/>
                </a:solidFill>
              </a:rPr>
              <a:t>Психологи радять: 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/>
          <p:nvPr>
            <p:ph idx="1" type="body"/>
          </p:nvPr>
        </p:nvSpPr>
        <p:spPr>
          <a:xfrm>
            <a:off x="251521" y="1628800"/>
            <a:ext cx="8028880" cy="4497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ru-RU" sz="3200"/>
              <a:t>І. Створити безпечне середовище.</a:t>
            </a:r>
            <a:endParaRPr sz="32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 Вчитель має  організувати в класі атмосферу, де кожна дитина може висловитися і не боятися помилитися.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63" name="Google Shape;163;p18"/>
          <p:cNvSpPr txBox="1"/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ndara"/>
              <a:buNone/>
            </a:pPr>
            <a:r>
              <a:rPr lang="ru-RU">
                <a:solidFill>
                  <a:srgbClr val="FF0000"/>
                </a:solidFill>
              </a:rPr>
              <a:t>Способи заохочення учнів пробувати  нове  без страху </a:t>
            </a:r>
            <a:endParaRPr/>
          </a:p>
        </p:txBody>
      </p:sp>
      <p:pic>
        <p:nvPicPr>
          <p:cNvPr id="164" name="Google Shape;16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5776" y="3068960"/>
            <a:ext cx="4065334" cy="3048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/>
          <p:nvPr>
            <p:ph idx="1" type="body"/>
          </p:nvPr>
        </p:nvSpPr>
        <p:spPr>
          <a:xfrm>
            <a:off x="467544" y="764704"/>
            <a:ext cx="8280919" cy="53614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ru-RU" sz="3200">
                <a:solidFill>
                  <a:srgbClr val="052E65"/>
                </a:solidFill>
              </a:rPr>
              <a:t>ІІ. Створити можливість пояснити хід своїх думок</a:t>
            </a:r>
            <a:r>
              <a:rPr b="1" lang="ru-RU" sz="3200"/>
              <a:t>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70" name="Google Shape;170;p19"/>
          <p:cNvPicPr preferRelativeResize="0"/>
          <p:nvPr/>
        </p:nvPicPr>
        <p:blipFill rotWithShape="1">
          <a:blip r:embed="rId3">
            <a:alphaModFix/>
          </a:blip>
          <a:srcRect b="26321" l="0" r="0" t="18918"/>
          <a:stretch/>
        </p:blipFill>
        <p:spPr>
          <a:xfrm>
            <a:off x="2267744" y="2060849"/>
            <a:ext cx="5308929" cy="3876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 txBox="1"/>
          <p:nvPr>
            <p:ph idx="1" type="body"/>
          </p:nvPr>
        </p:nvSpPr>
        <p:spPr>
          <a:xfrm>
            <a:off x="395536" y="548680"/>
            <a:ext cx="8208912" cy="5760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ru-RU" sz="3200"/>
              <a:t>ІІІ.  Використовуйте «здорову» конкуренцію.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/>
          </a:p>
        </p:txBody>
      </p:sp>
      <p:pic>
        <p:nvPicPr>
          <p:cNvPr id="176" name="Google Shape;17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8" y="1916832"/>
            <a:ext cx="3273790" cy="436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8024" y="1916832"/>
            <a:ext cx="3573760" cy="4477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/>
          <p:nvPr>
            <p:ph idx="1" type="body"/>
          </p:nvPr>
        </p:nvSpPr>
        <p:spPr>
          <a:xfrm>
            <a:off x="323528" y="548680"/>
            <a:ext cx="8352927" cy="6081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ru-RU" sz="3200"/>
              <a:t>IV. Дозволяйте учням  працювати спільно та надавайте  право вибору з ким виконувати те чи інше завдання.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/>
          </a:p>
        </p:txBody>
      </p:sp>
      <p:pic>
        <p:nvPicPr>
          <p:cNvPr id="183" name="Google Shape;183;p21"/>
          <p:cNvPicPr preferRelativeResize="0"/>
          <p:nvPr/>
        </p:nvPicPr>
        <p:blipFill rotWithShape="1">
          <a:blip r:embed="rId3">
            <a:alphaModFix/>
          </a:blip>
          <a:srcRect b="26181" l="0" r="0" t="0"/>
          <a:stretch/>
        </p:blipFill>
        <p:spPr>
          <a:xfrm>
            <a:off x="499057" y="2492895"/>
            <a:ext cx="3640895" cy="358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4">
            <a:alphaModFix/>
          </a:blip>
          <a:srcRect b="44245" l="0" r="0" t="0"/>
          <a:stretch/>
        </p:blipFill>
        <p:spPr>
          <a:xfrm>
            <a:off x="4427984" y="2597167"/>
            <a:ext cx="4392488" cy="344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Волна">
  <a:themeElements>
    <a:clrScheme name="Волна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