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Arial Black"/>
      <p:regular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93143A-1119-4FF8-8636-FD3BE132F7BA}">
  <a:tblStyle styleId="{4793143A-1119-4FF8-8636-FD3BE132F7B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5" name="Google Shape;45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9.jp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2592925" y="624109"/>
            <a:ext cx="8911687" cy="1620327"/>
          </a:xfrm>
          <a:prstGeom prst="rect">
            <a:avLst/>
          </a:prstGeom>
          <a:solidFill>
            <a:srgbClr val="EFB16F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Black"/>
              <a:buNone/>
            </a:pPr>
            <a:r>
              <a:rPr b="1" lang="uk-UA" sz="4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Критерії оцінювання домашнього завдання</a:t>
            </a:r>
            <a:endParaRPr b="1" sz="4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2784764" y="3893126"/>
            <a:ext cx="8719848" cy="201809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uk-UA" sz="36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МК вчителів української мови та літератури</a:t>
            </a:r>
            <a:endParaRPr i="1" sz="36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179" y="4963849"/>
            <a:ext cx="1917158" cy="140457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99" y="624109"/>
            <a:ext cx="1844499" cy="192135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4500" y="4963849"/>
            <a:ext cx="1917158" cy="159151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\Desktop\images (1).jpg"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509" y="170335"/>
            <a:ext cx="10335487" cy="6687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зображення_viber_2023-04-27_19-58-06-689.jpg" id="178" name="Google Shape;1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472" y="3163746"/>
            <a:ext cx="2334086" cy="3330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зображення_viber_2023-04-27_19-58-07-180.jpg" id="179" name="Google Shape;17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76583" y="3429001"/>
            <a:ext cx="2076872" cy="324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/>
          <p:nvPr/>
        </p:nvSpPr>
        <p:spPr>
          <a:xfrm>
            <a:off x="2244436" y="180109"/>
            <a:ext cx="8478980" cy="227754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uk-UA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Диференційований підхід до навчання  підвищує ефективність процесу навчання у цілому, а також викликає в учнів інтерес до навчання, стимулює їх пізнавальну активність.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змісті домашніх завдань з української мови  передбачається врахування всіх десяти ключових компетентностей для життєво підготовленої конкурентоспроможної особистості.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83126" y="304799"/>
            <a:ext cx="1967345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Воронюк М.В</a:t>
            </a: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2063552" y="188640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b="1" lang="uk-UA" sz="2400"/>
              <a:t>Диференціація домашніх завдань за ступенем самостійності виконання .</a:t>
            </a:r>
            <a:endParaRPr/>
          </a:p>
        </p:txBody>
      </p:sp>
      <p:pic>
        <p:nvPicPr>
          <p:cNvPr descr="C:\Users\1\Desktop\12-Ant_time.jpg" id="187" name="Google Shape;1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56793"/>
            <a:ext cx="8892480" cy="4369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зображення_viber_2023-05-05_11-54-02-729.jpg" id="188" name="Google Shape;1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0255" y="3861048"/>
            <a:ext cx="3237803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>
            <a:off x="8400255" y="1202110"/>
            <a:ext cx="3376109" cy="175432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Домашні завдання диференціюються для того, щоб кожен здобувач освіти не відчував себе пригніченим перед однокласниками.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1288473" y="1321421"/>
            <a:ext cx="2791303" cy="175432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Диференційовані завдання мають відображати методичні, логічні, психологічні вимоги до учнів різного рівня підготовленості</a:t>
            </a:r>
            <a:r>
              <a:rPr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1\Desktop\зображення_viber_2023-05-07_15-04-36-067.jpg" id="191" name="Google Shape;19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8473" y="3861048"/>
            <a:ext cx="2287247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/>
          <p:nvPr/>
        </p:nvSpPr>
        <p:spPr>
          <a:xfrm flipH="1">
            <a:off x="180109" y="188640"/>
            <a:ext cx="1883443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Воронюк М.В.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2549236" y="235528"/>
            <a:ext cx="8035637" cy="969817"/>
          </a:xfrm>
          <a:prstGeom prst="rect">
            <a:avLst/>
          </a:prstGeom>
          <a:solidFill>
            <a:srgbClr val="FAE5CD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/>
              <a:t>         </a:t>
            </a:r>
            <a:r>
              <a:rPr b="1" lang="uk-UA">
                <a:solidFill>
                  <a:srgbClr val="A65E11"/>
                </a:solidFill>
              </a:rPr>
              <a:t>Критерії оцінювання</a:t>
            </a:r>
            <a:endParaRPr b="1">
              <a:solidFill>
                <a:srgbClr val="A65E11"/>
              </a:solidFill>
            </a:endParaRPr>
          </a:p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1981200" y="1427018"/>
            <a:ext cx="9523412" cy="4484204"/>
          </a:xfrm>
          <a:prstGeom prst="rect">
            <a:avLst/>
          </a:prstGeom>
          <a:solidFill>
            <a:srgbClr val="EFB16F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uk-UA" u="sng">
                <a:solidFill>
                  <a:schemeClr val="dk1"/>
                </a:solidFill>
              </a:rPr>
              <a:t>Початковий рівень та середній: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uk-UA">
                <a:solidFill>
                  <a:schemeClr val="dk1"/>
                </a:solidFill>
              </a:rPr>
              <a:t>розпізнає числівник як частину мови;  наводить приклади кількісних та порядкових числівників; знаходить прості, складні та складені числівники в  тексті; відмінює  кількісні числівники користуючись підручником; розпізнає дробові, збірні і неозначено-кількісні числівники; розпізнає за значенням та будовою; розрізняє правила написання відмінкових закінчень при вживанні числівників з іменниками.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uk-UA" u="sng">
                <a:solidFill>
                  <a:schemeClr val="dk1"/>
                </a:solidFill>
              </a:rPr>
              <a:t>Достатній та високий рівень</a:t>
            </a:r>
            <a:r>
              <a:rPr b="1" lang="uk-UA">
                <a:solidFill>
                  <a:schemeClr val="dk1"/>
                </a:solidFill>
              </a:rPr>
              <a:t>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uk-UA"/>
              <a:t> </a:t>
            </a:r>
            <a:r>
              <a:rPr lang="uk-UA">
                <a:solidFill>
                  <a:schemeClr val="dk1"/>
                </a:solidFill>
              </a:rPr>
              <a:t>розпізнає числівник як частину мови, визначає морфологічні ознаки, синтаксичну роль; поділяє числівники на групи, розрізняє за будовою, знаходить їх у тексті. Розпізнає  та відміняє дробові, збірні, неозначено-кількісні та порядкові числівники. Розпізнає числівники на позначення часу і дат, коли вказується точний, а коли приблизний час; застосовує знання в повсякденному житті. Розрізняє правила написання відмінкових закінчень при вживанні числівників з іменниками.</a:t>
            </a:r>
            <a:endParaRPr>
              <a:solidFill>
                <a:schemeClr val="dk1"/>
              </a:solidFill>
            </a:endParaRPr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401783" y="235528"/>
            <a:ext cx="1787235" cy="425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Воронюк М.В.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2780626" y="110834"/>
            <a:ext cx="9411374" cy="638213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uk-UA">
                <a:solidFill>
                  <a:schemeClr val="accent1"/>
                </a:solidFill>
              </a:rPr>
              <a:t>  </a:t>
            </a:r>
            <a:r>
              <a:rPr b="1" lang="uk-UA" sz="2800">
                <a:solidFill>
                  <a:schemeClr val="accent1"/>
                </a:solidFill>
              </a:rPr>
              <a:t>Диференційоване домашнє завдання для </a:t>
            </a:r>
            <a:r>
              <a:rPr b="1" lang="uk-UA" sz="2400">
                <a:solidFill>
                  <a:schemeClr val="accent1"/>
                </a:solidFill>
              </a:rPr>
              <a:t>6кл</a:t>
            </a:r>
            <a:br>
              <a:rPr b="1" lang="uk-UA" sz="1800">
                <a:solidFill>
                  <a:schemeClr val="accent1"/>
                </a:solidFill>
              </a:rPr>
            </a:br>
            <a:br>
              <a:rPr b="1" lang="uk-UA" sz="1800">
                <a:solidFill>
                  <a:schemeClr val="accent1"/>
                </a:solidFill>
              </a:rPr>
            </a:br>
            <a:r>
              <a:rPr lang="uk-UA" sz="1800"/>
              <a:t>.</a:t>
            </a:r>
            <a:endParaRPr sz="1800"/>
          </a:p>
        </p:txBody>
      </p:sp>
      <p:pic>
        <p:nvPicPr>
          <p:cNvPr descr="C:/Users/Галина Красноплахта/AppData/Roaming/PolarisOffice/ETemp/6464_21364176/fImage958702852995.jpeg" id="206" name="Google Shape;20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18" y="845128"/>
            <a:ext cx="2527108" cy="248689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C:/Users/Галина Красноплахта/AppData/Roaming/PolarisOffice/ETemp/6464_21364176/fImage305482921942.jpeg" id="207" name="Google Shape;20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891" y="3768436"/>
            <a:ext cx="2464885" cy="272453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C:/Users/Галина Красноплахта/AppData/Roaming/PolarisOffice/ETemp/6464_21364176/fImage388032994827.jpeg" id="208" name="Google Shape;20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2210" y="3902173"/>
            <a:ext cx="2620995" cy="259080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C:/Users/Галина Красноплахта/AppData/Roaming/PolarisOffice/ETemp/6464_21364176/fImage60183065436.gif" id="209" name="Google Shape;20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5485" y="845127"/>
            <a:ext cx="2457720" cy="248689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graphicFrame>
        <p:nvGraphicFramePr>
          <p:cNvPr id="210" name="Google Shape;210;p22"/>
          <p:cNvGraphicFramePr/>
          <p:nvPr/>
        </p:nvGraphicFramePr>
        <p:xfrm>
          <a:off x="2780626" y="84512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{4793143A-1119-4FF8-8636-FD3BE132F7BA}</a:tableStyleId>
              </a:tblPr>
              <a:tblGrid>
                <a:gridCol w="2277925"/>
                <a:gridCol w="4463675"/>
              </a:tblGrid>
              <a:tr h="1851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none" cap="none" strike="noStrike"/>
                        <a:t>Критерії оцінювання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Повторення теми </a:t>
                      </a:r>
                      <a:endParaRPr sz="2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 «Фразеологія»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851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На “4” – “6”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accent1"/>
                          </a:solidFill>
                        </a:rPr>
                        <a:t>записати фразеологізми до поданих малюнків, пояснити їх значення;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894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На “7” – “9”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accent1"/>
                          </a:solidFill>
                        </a:rPr>
                        <a:t>скласти з ними речення;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049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На “10” – “12”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accent1"/>
                          </a:solidFill>
                        </a:rPr>
                        <a:t>дібрати до фразеологізмів синоніми та антоніми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211" name="Google Shape;211;p22"/>
          <p:cNvSpPr/>
          <p:nvPr/>
        </p:nvSpPr>
        <p:spPr>
          <a:xfrm>
            <a:off x="651164" y="110834"/>
            <a:ext cx="1787236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Ткачук В.П</a:t>
            </a:r>
            <a:r>
              <a:rPr b="1" i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2646218" y="263237"/>
            <a:ext cx="8506691" cy="706582"/>
          </a:xfrm>
          <a:prstGeom prst="rect">
            <a:avLst/>
          </a:prstGeom>
          <a:solidFill>
            <a:srgbClr val="FAE5CD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uk-UA">
                <a:solidFill>
                  <a:schemeClr val="accent1"/>
                </a:solidFill>
              </a:rPr>
              <a:t>Повторення теми «Фразеологія»</a:t>
            </a:r>
            <a:endParaRPr b="1">
              <a:solidFill>
                <a:schemeClr val="accent1"/>
              </a:solidFill>
            </a:endParaRPr>
          </a:p>
        </p:txBody>
      </p:sp>
      <p:graphicFrame>
        <p:nvGraphicFramePr>
          <p:cNvPr id="217" name="Google Shape;217;p23"/>
          <p:cNvGraphicFramePr/>
          <p:nvPr/>
        </p:nvGraphicFramePr>
        <p:xfrm>
          <a:off x="748147" y="124690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{4793143A-1119-4FF8-8636-FD3BE132F7BA}</a:tableStyleId>
              </a:tblPr>
              <a:tblGrid>
                <a:gridCol w="1898075"/>
              </a:tblGrid>
              <a:tr h="1870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none" cap="none" strike="noStrike"/>
                        <a:t>    “4” – “6”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870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  </a:t>
                      </a:r>
                      <a:r>
                        <a:rPr lang="uk-UA" sz="2400" u="none" cap="none" strike="noStrike"/>
                        <a:t>“7” – “9”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870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  </a:t>
                      </a:r>
                      <a:r>
                        <a:rPr lang="uk-UA" sz="2400" u="none" cap="none" strike="noStrike"/>
                        <a:t> “10” – “12”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18" name="Google Shape;218;p23"/>
          <p:cNvPicPr preferRelativeResize="0"/>
          <p:nvPr/>
        </p:nvPicPr>
        <p:blipFill rotWithShape="1">
          <a:blip r:embed="rId3">
            <a:alphaModFix/>
          </a:blip>
          <a:srcRect b="31616" l="6977" r="-296" t="0"/>
          <a:stretch/>
        </p:blipFill>
        <p:spPr>
          <a:xfrm>
            <a:off x="2686985" y="1073726"/>
            <a:ext cx="2992584" cy="223058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4">
            <a:alphaModFix/>
          </a:blip>
          <a:srcRect b="22160" l="22175" r="870" t="0"/>
          <a:stretch/>
        </p:blipFill>
        <p:spPr>
          <a:xfrm>
            <a:off x="5276195" y="2358735"/>
            <a:ext cx="3131127" cy="234141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5">
            <a:alphaModFix/>
          </a:blip>
          <a:srcRect b="22319" l="1" r="-955" t="1739"/>
          <a:stretch/>
        </p:blipFill>
        <p:spPr>
          <a:xfrm>
            <a:off x="2847659" y="4585855"/>
            <a:ext cx="3816928" cy="227214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6777" y="1269422"/>
            <a:ext cx="3677083" cy="225829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6777" y="4170218"/>
            <a:ext cx="4094799" cy="256309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223" name="Google Shape;223;p23"/>
          <p:cNvSpPr/>
          <p:nvPr/>
        </p:nvSpPr>
        <p:spPr>
          <a:xfrm>
            <a:off x="360218" y="99463"/>
            <a:ext cx="1690255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Ткачук В.П</a:t>
            </a: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2050473" y="4170219"/>
            <a:ext cx="9767454" cy="2507672"/>
          </a:xfrm>
          <a:prstGeom prst="rect">
            <a:avLst/>
          </a:prstGeom>
          <a:solidFill>
            <a:srgbClr val="E5E3D9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b="1" lang="uk-UA" sz="2000">
                <a:solidFill>
                  <a:schemeClr val="accent1"/>
                </a:solidFill>
              </a:rPr>
              <a:t>                                                          ТИХО В ЛІСІ ВЗИМКУ</a:t>
            </a:r>
            <a:br>
              <a:rPr b="1" lang="uk-UA" sz="2000">
                <a:solidFill>
                  <a:schemeClr val="accent1"/>
                </a:solidFill>
              </a:rPr>
            </a:br>
            <a:br>
              <a:rPr b="1" lang="uk-UA" sz="1600">
                <a:solidFill>
                  <a:schemeClr val="accent1"/>
                </a:solidFill>
              </a:rPr>
            </a:br>
            <a:r>
              <a:rPr b="1" lang="uk-UA" sz="1600">
                <a:solidFill>
                  <a:schemeClr val="dk1"/>
                </a:solidFill>
              </a:rPr>
              <a:t>              </a:t>
            </a: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Тихо і спокійно зимового дня в лісі. Стоять стрункі, високі, нерухомі дерева зі сніговими шапками.</a:t>
            </a:r>
            <a:b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uk-UA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Чути, як дятел стукає по стовбурі дуба. Це він шукає жучків і комах під корою. От щось зашепотіло. Пробіг зайчик, сів під дубом і оглянувся. Десь на ставку тріснула крига. Щось задзвеніло, заспівали синички і горобці. Впала сніжинка на кущ шипшини (За В. Сухомлинським).</a:t>
            </a:r>
            <a:br>
              <a:rPr lang="uk-U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29" name="Google Shape;229;p24"/>
          <p:cNvGraphicFramePr/>
          <p:nvPr/>
        </p:nvGraphicFramePr>
        <p:xfrm>
          <a:off x="2050473" y="51350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{4793143A-1119-4FF8-8636-FD3BE132F7BA}</a:tableStyleId>
              </a:tblPr>
              <a:tblGrid>
                <a:gridCol w="1524000"/>
                <a:gridCol w="8146475"/>
              </a:tblGrid>
              <a:tr h="916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/>
                        <a:t>Критерії оцінювання 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u="none" cap="none" strike="noStrike"/>
                        <a:t>Повторення теми  «Однорідні члени речення»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835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/>
                        <a:t>На “4” – “6”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>
                          <a:solidFill>
                            <a:schemeClr val="accent1"/>
                          </a:solidFill>
                        </a:rPr>
                        <a:t>У тексті «Тихо в лісі взимку» визначити ряд однорідних членів; вказати, якими членами речення вони виступають</a:t>
                      </a:r>
                      <a:endParaRPr b="1" sz="18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601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u="none" cap="none" strike="noStrike"/>
                        <a:t>На “7” – “9”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2000" u="none" cap="none" strike="noStrike">
                          <a:solidFill>
                            <a:schemeClr val="accent1"/>
                          </a:solidFill>
                        </a:rPr>
                        <a:t>накреслити схему однорідних членів;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097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/>
                        <a:t>На“10”– “12”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>
                          <a:solidFill>
                            <a:schemeClr val="accent1"/>
                          </a:solidFill>
                        </a:rPr>
                        <a:t>д</a:t>
                      </a:r>
                      <a:r>
                        <a:rPr b="1" lang="uk-UA" sz="2000" u="none" cap="none" strike="noStrike">
                          <a:solidFill>
                            <a:schemeClr val="accent1"/>
                          </a:solidFill>
                        </a:rPr>
                        <a:t>ібрати усно власний аналогічний приклад і пояснити пунктограму, визначити вивчені частини мови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230" name="Google Shape;230;p24"/>
          <p:cNvSpPr/>
          <p:nvPr/>
        </p:nvSpPr>
        <p:spPr>
          <a:xfrm flipH="1">
            <a:off x="318653" y="167713"/>
            <a:ext cx="1828801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Ткачук В.П.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59" y="1596316"/>
            <a:ext cx="1731820" cy="21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957" y="5638337"/>
            <a:ext cx="1658304" cy="103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476" y="4170219"/>
            <a:ext cx="1611785" cy="12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