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embeddedFontLst>
    <p:embeddedFont>
      <p:font typeface="Tahoma"/>
      <p:regular r:id="rId23"/>
      <p:bold r:id="rId24"/>
    </p:embeddedFont>
    <p:embeddedFont>
      <p:font typeface="Arial Black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ArialBlack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64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228600" y="1427163"/>
            <a:ext cx="80772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1066800" y="3441700"/>
            <a:ext cx="6629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 rot="5400000">
            <a:off x="4596607" y="2082007"/>
            <a:ext cx="5791200" cy="2084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350838" y="73025"/>
            <a:ext cx="5791200" cy="610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2362200" y="-152400"/>
            <a:ext cx="4419600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4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indent="-353060" lvl="1" marL="91440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●"/>
              <a:defRPr sz="2400"/>
            </a:lvl3pPr>
            <a:lvl4pPr indent="-304800" lvl="3" marL="1828800" algn="l"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4pPr>
            <a:lvl5pPr indent="-279400" lvl="4" marL="2286000" algn="l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4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6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9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6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6096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648200" y="16002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4pPr>
            <a:lvl5pPr indent="-274320" lvl="4" marL="2286000" algn="l">
              <a:spcBef>
                <a:spcPts val="360"/>
              </a:spcBef>
              <a:spcAft>
                <a:spcPts val="0"/>
              </a:spcAft>
              <a:buSzPts val="72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7" name="Google Shape;7;p1"/>
            <p:cNvSpPr/>
            <p:nvPr/>
          </p:nvSpPr>
          <p:spPr>
            <a:xfrm>
              <a:off x="240" y="336"/>
              <a:ext cx="5232" cy="3600"/>
            </a:xfrm>
            <a:prstGeom prst="roundRect">
              <a:avLst>
                <a:gd fmla="val 2965" name="adj"/>
              </a:avLst>
            </a:prstGeom>
            <a:noFill/>
            <a:ln cap="flat" cmpd="sng" w="508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96"/>
              <a:ext cx="5376" cy="768"/>
            </a:xfrm>
            <a:custGeom>
              <a:rect b="b" l="l" r="r" t="t"/>
              <a:pathLst>
                <a:path extrusionOk="0" h="1000" w="7000">
                  <a:moveTo>
                    <a:pt x="0" y="0"/>
                  </a:moveTo>
                  <a:lnTo>
                    <a:pt x="6500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1000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9" name="Google Shape;9;p1"/>
            <p:cNvCxnSpPr/>
            <p:nvPr/>
          </p:nvCxnSpPr>
          <p:spPr>
            <a:xfrm>
              <a:off x="0" y="768"/>
              <a:ext cx="5088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0" name="Google Shape;10;p1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2"/>
          <p:cNvGrpSpPr/>
          <p:nvPr/>
        </p:nvGrpSpPr>
        <p:grpSpPr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80" name="Google Shape;80;p12"/>
            <p:cNvSpPr/>
            <p:nvPr/>
          </p:nvSpPr>
          <p:spPr>
            <a:xfrm>
              <a:off x="432" y="1304"/>
              <a:ext cx="4656" cy="2112"/>
            </a:xfrm>
            <a:prstGeom prst="roundRect">
              <a:avLst>
                <a:gd fmla="val 16667" name="adj"/>
              </a:avLst>
            </a:prstGeom>
            <a:noFill/>
            <a:ln cap="flat" cmpd="sng" w="5080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" name="Google Shape;81;p12"/>
            <p:cNvSpPr txBox="1"/>
            <p:nvPr/>
          </p:nvSpPr>
          <p:spPr>
            <a:xfrm>
              <a:off x="144" y="584"/>
              <a:ext cx="4512" cy="624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82;p12"/>
            <p:cNvSpPr/>
            <p:nvPr/>
          </p:nvSpPr>
          <p:spPr>
            <a:xfrm>
              <a:off x="0" y="872"/>
              <a:ext cx="5664" cy="1152"/>
            </a:xfrm>
            <a:custGeom>
              <a:rect b="b" l="l" r="r" t="t"/>
              <a:pathLst>
                <a:path extrusionOk="0" h="1000" w="4917">
                  <a:moveTo>
                    <a:pt x="0" y="0"/>
                  </a:moveTo>
                  <a:lnTo>
                    <a:pt x="4417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1000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83" name="Google Shape;83;p12"/>
            <p:cNvCxnSpPr/>
            <p:nvPr/>
          </p:nvCxnSpPr>
          <p:spPr>
            <a:xfrm>
              <a:off x="0" y="1928"/>
              <a:ext cx="5232" cy="0"/>
            </a:xfrm>
            <a:prstGeom prst="straightConnector1">
              <a:avLst/>
            </a:prstGeom>
            <a:noFill/>
            <a:ln cap="flat" cmpd="sng" w="508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84" name="Google Shape;84;p12"/>
          <p:cNvSpPr txBox="1"/>
          <p:nvPr>
            <p:ph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457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3124200" y="6253162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6553200" y="6248400"/>
            <a:ext cx="2133600" cy="471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b="0" i="0" sz="120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7.jpg"/><Relationship Id="rId6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idx="4294967295" type="body"/>
          </p:nvPr>
        </p:nvSpPr>
        <p:spPr>
          <a:xfrm>
            <a:off x="900112" y="1484312"/>
            <a:ext cx="7559675" cy="4392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t/>
            </a:r>
            <a:endParaRPr b="1" i="1" sz="2000" u="none" cap="none" strike="noStrik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b="1" i="1" sz="3200" u="none" cap="none" strike="noStrik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b="1" i="1" lang="en-US" sz="3200" u="none" cap="none" strike="noStrik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1" i="1" lang="en-US" sz="3600" u="none" cap="none" strike="noStrik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Самооцінювання на уроках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rPr b="1" i="1" lang="en-US" sz="3600" u="none" cap="none" strike="noStrik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фізичної культури”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t/>
            </a:r>
            <a:endParaRPr b="1" i="1" sz="3600" u="none" cap="none" strike="noStrike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Виконала: </a:t>
            </a:r>
            <a:endParaRPr/>
          </a:p>
          <a:p>
            <a:pPr indent="-342900" lvl="0" marL="342900" marR="0" rtl="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__Лебідь М.В._________________________ </a:t>
            </a:r>
            <a:endParaRPr/>
          </a:p>
          <a:p>
            <a:pPr indent="-251459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t/>
            </a:r>
            <a:endParaRPr b="1" i="1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idx="4294967295" type="body"/>
          </p:nvPr>
        </p:nvSpPr>
        <p:spPr>
          <a:xfrm>
            <a:off x="609600" y="1600200"/>
            <a:ext cx="7924800" cy="413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b="1" i="0" lang="en-US" sz="30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Картка самооцінювання - 1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Кожен учень має свою індивідуальну картку, в якій позначено різні завдання та вправи. Картка вішається на стіні. Протягом уроку він підбігає до картки і відмічає, яку вправу він виконав, а яку ні.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Відмітити вправи можна і наприкінці уроку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</a:pPr>
            <a:r>
              <a:rPr b="1" i="0" lang="en-US" sz="30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Картка самооцінювання - 2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Вправа                  |  Дуже добре   |  Часткове виконання  | Не виконав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----------------------------------------------------------------------------------------------------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Підтягування        |                         |                                     |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----------------------------------------------------------------------------------------------------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|                         |                                     |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----------------------------------------------------------------------------------------------------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|                         |                                     |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----------------------------------------------------------------------------------------------------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|                         |                                     |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----------------------------------------------------------------------------------------------------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Учні самі на протязі уроку заповнюють картку самооцінювання. </a:t>
            </a:r>
            <a:endParaRPr/>
          </a:p>
          <a:p>
            <a:pPr indent="-26162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4"/>
          <p:cNvSpPr txBox="1"/>
          <p:nvPr>
            <p:ph idx="4294967295"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1484312"/>
            <a:ext cx="1800225" cy="151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9237" y="1484312"/>
            <a:ext cx="1871662" cy="16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7912" y="3357562"/>
            <a:ext cx="3422650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9337" y="1700212"/>
            <a:ext cx="3600450" cy="41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idx="4294967295" type="title"/>
          </p:nvPr>
        </p:nvSpPr>
        <p:spPr>
          <a:xfrm>
            <a:off x="195262" y="228600"/>
            <a:ext cx="8015287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6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b="1" i="1" lang="en-US" sz="25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Сходинки самооцінювання</a:t>
            </a:r>
            <a:r>
              <a:rPr b="0" i="1" lang="en-US" sz="25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500" u="none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Можна використовувати на кожному уроці.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Учні прикріплюють свої позначки на відповідні сходинки: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сходинка - Я працював на повну силу!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сходинка - Я працював гарно, але відчуваю, що міг би досягти більшого.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сходинка - Я намагаюся працювати краще.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сходинка - Я працював мало.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1520825"/>
            <a:ext cx="3455987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1514475"/>
            <a:ext cx="3529012" cy="2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7537" y="3746500"/>
            <a:ext cx="3529012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0112" y="3998912"/>
            <a:ext cx="3240087" cy="187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Отже, самооцінювання є невід’ємним умінням сучасної людини в процесі пізнання  і самопізнання, а також - альтернативним способом оцінки досягнень учнів.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Самооцінювання є здатністю до саморефлексії, що сприяє зростанню самостійності учнів в процесу навчання.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b="0" i="1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b="0" i="1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b="0" i="1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b="0" i="1" lang="en-US" sz="40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Дякую за увагу!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idx="4294967295" type="body"/>
          </p:nvPr>
        </p:nvSpPr>
        <p:spPr>
          <a:xfrm>
            <a:off x="539750" y="14843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Учнівське самооцінювання у сучасній школі є невіддільним елементом навчання, оскільки воно надає можливість учням виявляти свої сильні й слабкі сторони, визначати потреби, навчатись відповідальності та прагнути до самовдосконалення. </a:t>
            </a:r>
            <a:r>
              <a:rPr b="0" i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609600" y="1600200"/>
            <a:ext cx="7924800" cy="398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i="0" lang="en-US" sz="25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Прийоми самооцінювання: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SzPts val="640"/>
              <a:buNone/>
            </a:pPr>
            <a:r>
              <a:t/>
            </a:r>
            <a:endParaRPr b="1" i="0" sz="800" u="none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SzPts val="1840"/>
              <a:buNone/>
            </a:pP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Перевір себе                       - Чарівні відрізки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SzPts val="640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SzPts val="1840"/>
              <a:buNone/>
            </a:pP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Взаємоперевірка                - Картка самооцінювання -2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SzPts val="640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SzPts val="1840"/>
              <a:buNone/>
            </a:pP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Шкала самооцінювання     - Картка самооцінювання -1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SzPts val="640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SzPts val="1840"/>
              <a:buNone/>
            </a:pP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Метод “Мішень”                  - Сходинки самооцінювання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SzPts val="640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SzPts val="1840"/>
              <a:buNone/>
            </a:pP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Сам собі вчитель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SzPts val="1840"/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SzPts val="1840"/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6059" lvl="0" marL="342900" rtl="0" algn="l">
              <a:spcBef>
                <a:spcPts val="460"/>
              </a:spcBef>
              <a:spcAft>
                <a:spcPts val="0"/>
              </a:spcAft>
              <a:buSzPts val="1840"/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b="1" i="0" lang="en-US" sz="26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Перевір себе.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Вже з перших уроків фізичної культури доцільно привчати дітей до самоперевірки.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Учитель показує спосіб виконання вправи.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Учні самостійно виконують вправу. Потім вчитель повторно показує правильне виконання вправи.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Учні, дивлячись на нього,  звіряють, чи правильно вони виконували вправу.</a:t>
            </a:r>
            <a:endParaRPr b="0" i="0" sz="2600" u="non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082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idx="4294967295" type="body"/>
          </p:nvPr>
        </p:nvSpPr>
        <p:spPr>
          <a:xfrm>
            <a:off x="684212" y="1484312"/>
            <a:ext cx="727233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b="1" i="1" lang="en-US" sz="32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Взаємоперевірка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Учні об'єднуються в пари. Кожен повинен виконати одне і те ж саме завдання. Учні виконують його по черзі: один виконує, а інший перевіряє правильність виконання. Далі вони міняються.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Іноді вчитель може проконтролювати правильність виконання завдань учнями.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034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idx="4294967295" type="body"/>
          </p:nvPr>
        </p:nvSpPr>
        <p:spPr>
          <a:xfrm>
            <a:off x="609600" y="1600200"/>
            <a:ext cx="7924800" cy="4060825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1" i="0" lang="en-US" sz="24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Шкала самооцінювання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8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Така шкала може бути горизонтальною або вертикальною.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Головне, щоб учні розуміли принцип її заповнення. 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Найпростіший варіант оформлення шкали (поставити галочку):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 -  маю значні успіхи 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 - демонструю значний прогрес 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 - досягаю результату з допомогою дорослих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 - потребую уваги й допомоги </a:t>
            </a:r>
            <a:endParaRPr/>
          </a:p>
          <a:p>
            <a:pPr indent="-609600" lvl="0" marL="6096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62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280"/>
              <a:buFont typeface="Noto Sans Symbols"/>
              <a:buNone/>
            </a:pPr>
            <a:r>
              <a:t/>
            </a:r>
            <a:endParaRPr b="0" i="0" sz="1600" u="non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19"/>
          <p:cNvCxnSpPr/>
          <p:nvPr/>
        </p:nvCxnSpPr>
        <p:spPr>
          <a:xfrm>
            <a:off x="5435600" y="5373687"/>
            <a:ext cx="36036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5435600" y="5516562"/>
            <a:ext cx="360362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7" name="Google Shape;127;p19"/>
          <p:cNvCxnSpPr/>
          <p:nvPr/>
        </p:nvCxnSpPr>
        <p:spPr>
          <a:xfrm>
            <a:off x="7308850" y="5373687"/>
            <a:ext cx="28733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28" name="Google Shape;128;p19"/>
          <p:cNvCxnSpPr/>
          <p:nvPr/>
        </p:nvCxnSpPr>
        <p:spPr>
          <a:xfrm>
            <a:off x="7308850" y="5516562"/>
            <a:ext cx="287337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4294967295" type="body"/>
          </p:nvPr>
        </p:nvSpPr>
        <p:spPr>
          <a:xfrm>
            <a:off x="609600" y="1600200"/>
            <a:ext cx="7924800" cy="420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1" i="0" lang="en-US" sz="24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Метод «Мішень»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дозволяє учням оцінити різні аспекти своєї діяльності на уроці. Кожен учень має свою власну мішень, намальовану на листку паперу А4. Ця мішень вішається на стіну і на протязі уроку, виконуючи різні вправи, учень сам заповнює три частини мішені, в четвертій частині оцінку виставляє вчитель. 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Учитель, виставляючи оцінку в своєму секторі, аргументує своє рішення.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Якщо оцінки вчителя та учня співпадають, оцінка виставляється в журнал.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разі розходження оцінок – в журнал виставляється середня оцінка.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0033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13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0033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4294967295" type="body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b="1" i="0" lang="en-US" sz="32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Сам собі вчитель</a:t>
            </a:r>
            <a:r>
              <a:rPr b="0" i="0" lang="en-US" sz="32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Учні самі перевіряють правильність виконання свого завдання і виставляють собі оцінку.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Потім цю оцінку порівнюють із тією, що поставив вчитель, і аналізують помилки.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idx="4294967295" type="body"/>
          </p:nvPr>
        </p:nvSpPr>
        <p:spPr>
          <a:xfrm>
            <a:off x="684212" y="1557337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b="1" i="0" lang="en-US" sz="32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Чарівні відрізки</a:t>
            </a:r>
            <a:r>
              <a:rPr b="0" i="0" lang="en-US" sz="3200" u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Учні мають схему уроку, який поділений на відрізки з вправами.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схемі протягом уроку учні  позначають кількість правильно виконаних завдань та вправ.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