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slide" Target="slides/slide43.xml"/><Relationship Id="rId25" Type="http://schemas.openxmlformats.org/officeDocument/2006/relationships/slide" Target="slides/slide20.xml"/><Relationship Id="rId47" Type="http://schemas.openxmlformats.org/officeDocument/2006/relationships/slide" Target="slides/slide42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uk.wikipedia.org/wiki/%D0%9C%D0%B5%D1%82%D0%B0%D1%84%D0%BE%D1%80%D0%B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899592" y="0"/>
            <a:ext cx="7630616" cy="2276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/>
              <a:t>Розвиток мовлення. Особливості будови розповіді. Підготовка до письмового твору розповідного характеру.</a:t>
            </a:r>
            <a:br>
              <a:rPr lang="ru-RU" sz="2800"/>
            </a:br>
            <a:r>
              <a:rPr b="1" lang="ru-RU" sz="2800"/>
              <a:t>Особливості харчування у підлітковому віці</a:t>
            </a:r>
            <a:br>
              <a:rPr lang="ru-RU" sz="2800"/>
            </a:br>
            <a:r>
              <a:rPr b="1" lang="ru-RU" sz="2800"/>
              <a:t> </a:t>
            </a:r>
            <a:endParaRPr i="1" sz="2800">
              <a:solidFill>
                <a:srgbClr val="002060"/>
              </a:solidFill>
            </a:endParaRPr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X310A\Downloads\001-0x0.jpg"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76872"/>
            <a:ext cx="10224120" cy="766809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0" y="74711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1196752"/>
            <a:ext cx="68042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0" y="1916832"/>
            <a:ext cx="64624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3707904" y="2420888"/>
            <a:ext cx="22384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Каша-матінка наша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63" y="144462"/>
            <a:ext cx="8603852" cy="6452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62" y="144462"/>
            <a:ext cx="8999537" cy="6749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Робота в зошиті</a:t>
            </a:r>
            <a:endParaRPr/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ru-RU"/>
              <a:t>Розповідь — це висловлення про вчинки героїв, про події, які відбуваються, відбуватимуться чи відбувалися з кимось у певній послідовності.</a:t>
            </a:r>
            <a:br>
              <a:rPr b="1" lang="ru-RU"/>
            </a:b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ru-RU"/>
              <a:t> Здорове харчування — це не тільки добре самопочуття, міцна нервова система і нормалізація ваги, але й любов та повага до себе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E:\картинки\grechiha-posevnaya-cvetenie.jpg" id="175" name="Google Shape;175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83742" cy="6913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E:\картинки\ris_posivniy.jpg" id="181" name="Google Shape;181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19" y="0"/>
            <a:ext cx="912548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E:\картинки\unnamed.jpg" id="187" name="Google Shape;187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512" y="2091531"/>
            <a:ext cx="4752975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E:\картинки\178242.q5h930.850.jpg" id="193" name="Google Shape;193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8771" y="1600200"/>
            <a:ext cx="6106458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E:\картинки\yachmin_zvychainy.jpg" id="199" name="Google Shape;199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1375" y="2672556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E:\картинки\proso.jpg" id="205" name="Google Shape;205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850" y="1600200"/>
            <a:ext cx="70443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395536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Calibri"/>
              <a:buNone/>
            </a:pPr>
            <a:r>
              <a:rPr b="1" i="1" lang="ru-RU" sz="6000" u="sng">
                <a:solidFill>
                  <a:srgbClr val="002060"/>
                </a:solidFill>
              </a:rPr>
              <a:t>Каші як джерела поживних речовин</a:t>
            </a:r>
            <a:endParaRPr i="1" sz="6000">
              <a:solidFill>
                <a:srgbClr val="002060"/>
              </a:solidFill>
            </a:endParaRPr>
          </a:p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611560" y="2924944"/>
            <a:ext cx="8075240" cy="3201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ru-RU" sz="4800">
                <a:latin typeface="Arial"/>
                <a:ea typeface="Arial"/>
                <a:cs typeface="Arial"/>
                <a:sym typeface="Arial"/>
              </a:rPr>
              <a:t>Чим же заслужила каша таку повагу до себе? 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i="1" lang="ru-RU" sz="5400"/>
              <a:t>Здоров’я</a:t>
            </a:r>
            <a:endParaRPr b="1" i="1" sz="5400"/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 dir="5400000" dist="50800">
              <a:srgbClr val="00B0F0"/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i="1" lang="ru-RU" sz="4400"/>
              <a:t>Здоров’я – це не лише відсутність хвороби, а й стан повного фізичного, психічного, соціального і духовного благополуччя людини.</a:t>
            </a:r>
            <a:endParaRPr i="1" sz="4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7" name="Google Shape;217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18" name="Google Shape;21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25" name="Google Shape;22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1" name="Google Shape;231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32" name="Google Shape;23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39" name="Google Shape;23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5" name="Google Shape;245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46" name="Google Shape;24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53" name="Google Shape;25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9" name="Google Shape;259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60" name="Google Shape;26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ru-RU">
                <a:solidFill>
                  <a:srgbClr val="FF0000"/>
                </a:solidFill>
              </a:rPr>
              <a:t>Каша – матінка наша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66" name="Google Shape;266;p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ru-RU"/>
              <a:t>Сьогодні</a:t>
            </a:r>
            <a:r>
              <a:rPr b="1" i="1" lang="ru-RU"/>
              <a:t> </a:t>
            </a:r>
            <a:r>
              <a:rPr i="1" lang="ru-RU"/>
              <a:t>каша має стати стравою, яка найчастіше повинна бути на вашому столі.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ru-RU"/>
              <a:t>Історія каш іде в глибоке минуле.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2" name="Google Shape;272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 Процес праці – система послідовного виконання  операцій, який обов’язково має певний результат – вихідний продукт.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У якому стилі він написаний? (художньому). 		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Назвіть характерні риси художнього стилю мовлення? (розповідь образна, емоційна, вживаються художні засоби)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rotWithShape="0" algn="ctr" dir="5400000" dist="50800">
              <a:srgbClr val="00B050"/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i="1" lang="ru-RU"/>
              <a:t>Художні засоби</a:t>
            </a:r>
            <a:endParaRPr i="1"/>
          </a:p>
        </p:txBody>
      </p:sp>
      <p:sp>
        <p:nvSpPr>
          <p:cNvPr id="278" name="Google Shape;278;p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 </a:t>
            </a:r>
            <a:r>
              <a:rPr b="1" lang="ru-RU"/>
              <a:t>ЕПІ́ТЕТ</a:t>
            </a:r>
            <a:r>
              <a:rPr lang="ru-RU"/>
              <a:t>- художнє означення, що підкреслює характерну рису, визначальну якість явища, предмета, поняття, дії.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ru-RU"/>
              <a:t> Порівняння</a:t>
            </a:r>
            <a:r>
              <a:rPr lang="ru-RU"/>
              <a:t>  — це один з художніх засобів , у якому один предмет, подія зіставляються з іншими, у яких ці особливості виявлені різко, яскраво. Порівняння виконують зображальну і емоційно-оціночну роль.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ru-RU"/>
              <a:t>.</a:t>
            </a:r>
            <a:r>
              <a:rPr b="1" lang="ru-RU"/>
              <a:t> Персоніфікація</a:t>
            </a:r>
            <a:r>
              <a:rPr lang="ru-RU"/>
              <a:t> чи </a:t>
            </a:r>
            <a:r>
              <a:rPr b="1" lang="ru-RU"/>
              <a:t>уособлення</a:t>
            </a:r>
            <a:r>
              <a:rPr lang="ru-RU"/>
              <a:t> — вид </a:t>
            </a:r>
            <a:r>
              <a:rPr lang="ru-RU" u="sng">
                <a:solidFill>
                  <a:schemeClr val="hlink"/>
                </a:solidFill>
                <a:hlinkClick r:id="rId3"/>
              </a:rPr>
              <a:t>метафори</a:t>
            </a:r>
            <a:r>
              <a:rPr lang="ru-RU"/>
              <a:t> — вираз, що дає уявлення про який-небудь об'єкт, поняття або явище шляхом надання невластивих їм ознак, перейнятих з живої природи, перш за все — людських рис і якостей. Художній засіб — зображення тварин або предметів, явищ природи як живих істот, наділених людськими почуттями, думками, мовою тощо.</a:t>
            </a:r>
            <a:endParaRPr/>
          </a:p>
          <a:p>
            <a:pPr indent="-18542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8542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X310A\Downloads\2.jpg"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4" name="Google Shape;284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85" name="Google Shape;28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2008" y="0"/>
            <a:ext cx="9216008" cy="6912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1" name="Google Shape;291;p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92" name="Google Shape;29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2008" y="0"/>
            <a:ext cx="9216008" cy="6912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8" name="Google Shape;298;p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! І гречану, і ячмінну, і вівсяну, і пшеничну, і кукурудзяну, і солодку із зеленого жита,і картопляну із пшоном, і гарбузову з пшоном або з маком.  тетеря (ячмінно-вівсяна каша),саламаха (зварене рідке тісто в олії), рябко ( гречане борошно й пшоно), куліш (пшоняна каша), лемішка (гречане борошно й сало), зубці ( зерна ячменю), путря ( ячмінна кутя)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Гречана каша</a:t>
            </a:r>
            <a:endParaRPr/>
          </a:p>
        </p:txBody>
      </p:sp>
      <p:sp>
        <p:nvSpPr>
          <p:cNvPr id="304" name="Google Shape;304;p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ru-RU" u="sng"/>
              <a:t>Технологічна карта.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ru-RU"/>
              <a:t>Розсипчаста гречана каша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ru-RU"/>
              <a:t>Продукти (з розрахунку на одну порцію):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ru-RU"/>
              <a:t>Гречана крупа – 40г; вода – 65г; вершкове масло - 10г; сіль за смаком.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ru-RU"/>
              <a:t>Інвентар і посуд: 2 різні за розміром каструлі алюмінієві або з товстим дном, мірна склянка, столова ложка.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ru-RU"/>
              <a:t>Закип’ятіть воду в каструлі.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ru-RU"/>
              <a:t>У киплячу воду додайте сіль.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ru-RU"/>
              <a:t>Всипте в окріп крупу й варіть до набухання й загустіння.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ru-RU"/>
              <a:t>Викладіть готову розсипчасту кашу на тарілку, зверху покладіть шматочок вершкового масла.</a:t>
            </a:r>
            <a:endParaRPr/>
          </a:p>
          <a:p>
            <a:pPr indent="-20066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ru-RU" sz="5400"/>
              <a:t>Фразеологізми</a:t>
            </a:r>
            <a:endParaRPr b="1" sz="5400"/>
          </a:p>
        </p:txBody>
      </p:sp>
      <p:sp>
        <p:nvSpPr>
          <p:cNvPr id="310" name="Google Shape;310;p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Мало ти ще каші з’їв 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Заварити кашу 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    Кашу варити –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Кашу зварити –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Дати березової каші 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З ним каші не звариш 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 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i="1" lang="ru-RU" sz="6000"/>
              <a:t>Правила безпеки </a:t>
            </a:r>
            <a:endParaRPr i="1" sz="6000"/>
          </a:p>
        </p:txBody>
      </p:sp>
      <p:sp>
        <p:nvSpPr>
          <p:cNvPr id="316" name="Google Shape;316;p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6" marL="2971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/>
              <a:t>   Правила  безпечної праці та санітарно – гігієнічні вимоги під час роботи з ріжучими та нагрівальними приладамми.</a:t>
            </a:r>
            <a:endParaRPr/>
          </a:p>
          <a:p>
            <a:pPr indent="-228600" lvl="6" marL="29718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2" name="Google Shape;322;p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X310A\Downloads\002-0x0 (1).jpg" id="323" name="Google Shape;32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9" name="Google Shape;329;p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X310A\Downloads\003-0x0 (1).jpg" id="330" name="Google Shape;33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6" name="Google Shape;336;p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X310A\Downloads\004-0x0 (1).jpg" id="337" name="Google Shape;33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3" name="Google Shape;343;p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X310A\Downloads\005-0x0 (1).jpg" id="344" name="Google Shape;34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X310A\Downloads\25.jpg"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0" name="Google Shape;350;p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X310A\Downloads\006-0x0 (1).jpg" id="351" name="Google Shape;35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7" name="Google Shape;357;p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X310A\Downloads\007-0x0 (1).jpg" id="358" name="Google Shape;35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4" name="Google Shape;364;p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365" name="Google Shape;36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1" name="Google Shape;371;p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X310A\Downloads\14.jpg" id="372" name="Google Shape;37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62" y="144463"/>
            <a:ext cx="8748017" cy="6575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62" y="144462"/>
            <a:ext cx="8999537" cy="6749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8001"/>
            <a:ext cx="9168002" cy="687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404664"/>
            <a:ext cx="8496944" cy="6372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62" y="144462"/>
            <a:ext cx="8951383" cy="671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