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707B8-1FFC-4FCB-A5E5-FF3396930FC0}" type="datetimeFigureOut">
              <a:rPr lang="uk-UA" smtClean="0"/>
              <a:t>05.12.2023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C4F5E-8D49-41DC-A271-BC7A690C10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4335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707B8-1FFC-4FCB-A5E5-FF3396930FC0}" type="datetimeFigureOut">
              <a:rPr lang="uk-UA" smtClean="0"/>
              <a:t>05.12.2023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C4F5E-8D49-41DC-A271-BC7A690C10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84233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707B8-1FFC-4FCB-A5E5-FF3396930FC0}" type="datetimeFigureOut">
              <a:rPr lang="uk-UA" smtClean="0"/>
              <a:t>05.12.2023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C4F5E-8D49-41DC-A271-BC7A690C10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49462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707B8-1FFC-4FCB-A5E5-FF3396930FC0}" type="datetimeFigureOut">
              <a:rPr lang="uk-UA" smtClean="0"/>
              <a:t>05.12.2023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C4F5E-8D49-41DC-A271-BC7A690C10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12041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707B8-1FFC-4FCB-A5E5-FF3396930FC0}" type="datetimeFigureOut">
              <a:rPr lang="uk-UA" smtClean="0"/>
              <a:t>05.12.2023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C4F5E-8D49-41DC-A271-BC7A690C10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1724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707B8-1FFC-4FCB-A5E5-FF3396930FC0}" type="datetimeFigureOut">
              <a:rPr lang="uk-UA" smtClean="0"/>
              <a:t>05.12.2023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C4F5E-8D49-41DC-A271-BC7A690C10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62835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707B8-1FFC-4FCB-A5E5-FF3396930FC0}" type="datetimeFigureOut">
              <a:rPr lang="uk-UA" smtClean="0"/>
              <a:t>05.12.2023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C4F5E-8D49-41DC-A271-BC7A690C10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29573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707B8-1FFC-4FCB-A5E5-FF3396930FC0}" type="datetimeFigureOut">
              <a:rPr lang="uk-UA" smtClean="0"/>
              <a:t>05.12.2023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C4F5E-8D49-41DC-A271-BC7A690C10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7817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707B8-1FFC-4FCB-A5E5-FF3396930FC0}" type="datetimeFigureOut">
              <a:rPr lang="uk-UA" smtClean="0"/>
              <a:t>05.12.2023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C4F5E-8D49-41DC-A271-BC7A690C10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84377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707B8-1FFC-4FCB-A5E5-FF3396930FC0}" type="datetimeFigureOut">
              <a:rPr lang="uk-UA" smtClean="0"/>
              <a:t>05.12.2023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C4F5E-8D49-41DC-A271-BC7A690C10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2422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707B8-1FFC-4FCB-A5E5-FF3396930FC0}" type="datetimeFigureOut">
              <a:rPr lang="uk-UA" smtClean="0"/>
              <a:t>05.12.2023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C4F5E-8D49-41DC-A271-BC7A690C10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94802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707B8-1FFC-4FCB-A5E5-FF3396930FC0}" type="datetimeFigureOut">
              <a:rPr lang="uk-UA" smtClean="0"/>
              <a:t>05.12.2023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C4F5E-8D49-41DC-A271-BC7A690C10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00927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A5%D0%B2%D0%BE%D1%80%D0%BE%D0%B1%D0%B0" TargetMode="External"/><Relationship Id="rId7" Type="http://schemas.openxmlformats.org/officeDocument/2006/relationships/hyperlink" Target="https://uk.wikipedia.org/wiki/%D0%9D%D0%BE%D0%B7%D0%BE%D0%BB%D0%BE%D0%B3%D1%96%D1%8F#cite_note-2" TargetMode="External"/><Relationship Id="rId2" Type="http://schemas.openxmlformats.org/officeDocument/2006/relationships/hyperlink" Target="https://uk.wikipedia.org/wiki/%D0%93%D1%80%D0%B5%D1%86%D1%8C%D0%BA%D0%B0_%D0%BC%D0%BE%D0%B2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D%D0%BE%D0%B7%D0%BE%D0%BB%D0%BE%D0%B3%D1%96%D1%8F#cite_note-1" TargetMode="External"/><Relationship Id="rId5" Type="http://schemas.openxmlformats.org/officeDocument/2006/relationships/hyperlink" Target="https://uk.wikipedia.org/wiki/%D0%9F%D0%B0%D1%82%D0%BE%D0%B3%D0%B5%D0%BD%D0%B5%D0%B7" TargetMode="External"/><Relationship Id="rId4" Type="http://schemas.openxmlformats.org/officeDocument/2006/relationships/hyperlink" Target="https://uk.wikipedia.org/wiki/%D0%95%D1%82%D1%96%D0%BE%D0%BB%D0%BE%D0%B3%D1%96%D1%8F_(%D0%BC%D0%B5%D0%B4%D0%B8%D1%86%D0%B8%D0%BD%D0%B0)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Учні з ООП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«</a:t>
            </a:r>
            <a:r>
              <a:rPr lang="ru-RU" dirty="0" err="1"/>
              <a:t>Життя</a:t>
            </a:r>
            <a:r>
              <a:rPr lang="ru-RU" dirty="0"/>
              <a:t> схоже на коробку </a:t>
            </a:r>
            <a:r>
              <a:rPr lang="ru-RU" dirty="0" err="1"/>
              <a:t>шоколадних</a:t>
            </a:r>
            <a:r>
              <a:rPr lang="ru-RU" dirty="0"/>
              <a:t> </a:t>
            </a:r>
            <a:r>
              <a:rPr lang="ru-RU" dirty="0" err="1"/>
              <a:t>цукерок</a:t>
            </a:r>
            <a:r>
              <a:rPr lang="ru-RU" dirty="0"/>
              <a:t>, </a:t>
            </a:r>
            <a:r>
              <a:rPr lang="ru-RU" dirty="0" err="1"/>
              <a:t>ніколи</a:t>
            </a:r>
            <a:r>
              <a:rPr lang="ru-RU" dirty="0"/>
              <a:t> не </a:t>
            </a:r>
            <a:r>
              <a:rPr lang="ru-RU" dirty="0" err="1"/>
              <a:t>знаєш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отримаєш</a:t>
            </a:r>
            <a:r>
              <a:rPr lang="ru-RU" dirty="0"/>
              <a:t>». - </a:t>
            </a:r>
            <a:r>
              <a:rPr lang="ru-RU" dirty="0" err="1"/>
              <a:t>Форрест</a:t>
            </a:r>
            <a:r>
              <a:rPr lang="ru-RU" dirty="0"/>
              <a:t> </a:t>
            </a:r>
            <a:r>
              <a:rPr lang="ru-RU" dirty="0" err="1"/>
              <a:t>Гамп</a:t>
            </a:r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87821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dirty="0" smtClean="0"/>
              <a:t>Інклюзія</a:t>
            </a:r>
            <a:r>
              <a:rPr lang="uk-UA" dirty="0" smtClean="0"/>
              <a:t>-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dirty="0" smtClean="0"/>
              <a:t>це процес включення усіх громадян </a:t>
            </a:r>
            <a:r>
              <a:rPr lang="uk-UA" b="1" dirty="0" smtClean="0"/>
              <a:t>у соціум</a:t>
            </a:r>
            <a:r>
              <a:rPr lang="uk-UA" dirty="0" smtClean="0"/>
              <a:t>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dirty="0" smtClean="0"/>
              <a:t> це основний інструмент </a:t>
            </a:r>
            <a:r>
              <a:rPr lang="uk-UA" b="1" dirty="0" smtClean="0"/>
              <a:t>інтеграції</a:t>
            </a:r>
            <a:r>
              <a:rPr lang="uk-UA" dirty="0" smtClean="0"/>
              <a:t> таких дітей </a:t>
            </a:r>
            <a:r>
              <a:rPr lang="uk-UA" b="1" dirty="0" smtClean="0"/>
              <a:t>в людську спільноту</a:t>
            </a:r>
            <a:r>
              <a:rPr lang="uk-UA" dirty="0"/>
              <a:t>;</a:t>
            </a:r>
            <a:endParaRPr lang="uk-UA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uk-UA" dirty="0"/>
              <a:t>з</a:t>
            </a:r>
            <a:r>
              <a:rPr lang="uk-UA" dirty="0" smtClean="0"/>
              <a:t>асіб розвитку їх сильних якостей;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dirty="0"/>
              <a:t>с</a:t>
            </a:r>
            <a:r>
              <a:rPr lang="uk-UA" dirty="0" smtClean="0"/>
              <a:t>истема викликів для педагогів.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52222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Мета заходу: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Покращити продуктивність співпраці усіх учасників процесу.</a:t>
            </a:r>
          </a:p>
          <a:p>
            <a:r>
              <a:rPr lang="uk-UA" dirty="0" smtClean="0"/>
              <a:t>Обговорити досягнення учнів з ООП.</a:t>
            </a:r>
          </a:p>
          <a:p>
            <a:r>
              <a:rPr lang="uk-UA" dirty="0" smtClean="0"/>
              <a:t>Аналіз проблемних ситуацій співпраці та пошук шляхів їх усунення.</a:t>
            </a:r>
          </a:p>
          <a:p>
            <a:r>
              <a:rPr lang="uk-UA" dirty="0" smtClean="0"/>
              <a:t>Систематизація ефективних форм роботи та узагальнення педагогічного досвіду з даної тематики.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07747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 заходу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1. «</a:t>
            </a:r>
            <a:r>
              <a:rPr lang="uk-UA" dirty="0" err="1" smtClean="0"/>
              <a:t>Знайомство»з</a:t>
            </a:r>
            <a:r>
              <a:rPr lang="uk-UA" dirty="0" smtClean="0"/>
              <a:t> усіма учасниками зібрання.</a:t>
            </a:r>
          </a:p>
          <a:p>
            <a:r>
              <a:rPr lang="uk-UA" dirty="0" smtClean="0"/>
              <a:t>2. Презентація портфоліо «Ми цікава пара».</a:t>
            </a:r>
          </a:p>
          <a:p>
            <a:r>
              <a:rPr lang="uk-UA" dirty="0" smtClean="0"/>
              <a:t>3.Деталізація нозології учнів з ООП.</a:t>
            </a:r>
          </a:p>
          <a:p>
            <a:r>
              <a:rPr lang="uk-UA" dirty="0"/>
              <a:t>4</a:t>
            </a:r>
            <a:r>
              <a:rPr lang="uk-UA" dirty="0" smtClean="0"/>
              <a:t>. Робота з презентацією «Відшукай родзинку».</a:t>
            </a:r>
          </a:p>
          <a:p>
            <a:r>
              <a:rPr lang="uk-UA" dirty="0"/>
              <a:t>5</a:t>
            </a:r>
            <a:r>
              <a:rPr lang="uk-UA" dirty="0" smtClean="0"/>
              <a:t>. Створення віртуальної портрету.</a:t>
            </a:r>
          </a:p>
          <a:p>
            <a:r>
              <a:rPr lang="uk-UA" dirty="0" smtClean="0"/>
              <a:t>6.Педагогічна гра « Я аналітик»</a:t>
            </a:r>
          </a:p>
          <a:p>
            <a:r>
              <a:rPr lang="uk-UA" dirty="0" smtClean="0"/>
              <a:t>7.Рейтинг педагогічних ситуацій.</a:t>
            </a:r>
          </a:p>
          <a:p>
            <a:r>
              <a:rPr lang="uk-UA" dirty="0" smtClean="0"/>
              <a:t>8. Дидактичний підсумок.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05238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Понятійний словник.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err="1"/>
              <a:t>Нозоло́гія</a:t>
            </a:r>
            <a:r>
              <a:rPr lang="uk-UA" dirty="0"/>
              <a:t> (</a:t>
            </a:r>
            <a:r>
              <a:rPr lang="uk-UA" dirty="0" err="1">
                <a:hlinkClick r:id="rId2" tooltip="Грецька мова"/>
              </a:rPr>
              <a:t>грец</a:t>
            </a:r>
            <a:r>
              <a:rPr lang="uk-UA" dirty="0">
                <a:hlinkClick r:id="rId2" tooltip="Грецька мова"/>
              </a:rPr>
              <a:t>.</a:t>
            </a:r>
            <a:r>
              <a:rPr lang="uk-UA" dirty="0"/>
              <a:t> </a:t>
            </a:r>
            <a:r>
              <a:rPr lang="el-GR" dirty="0"/>
              <a:t>νόσος (</a:t>
            </a:r>
            <a:r>
              <a:rPr lang="uk-UA" dirty="0"/>
              <a:t>хвороба) + </a:t>
            </a:r>
            <a:r>
              <a:rPr lang="uk-UA" dirty="0" err="1">
                <a:hlinkClick r:id="rId2" tooltip="Грецька мова"/>
              </a:rPr>
              <a:t>грец</a:t>
            </a:r>
            <a:r>
              <a:rPr lang="uk-UA" dirty="0">
                <a:hlinkClick r:id="rId2" tooltip="Грецька мова"/>
              </a:rPr>
              <a:t>.</a:t>
            </a:r>
            <a:r>
              <a:rPr lang="uk-UA" dirty="0"/>
              <a:t> </a:t>
            </a:r>
            <a:r>
              <a:rPr lang="el-GR" dirty="0"/>
              <a:t>λόγος (</a:t>
            </a:r>
            <a:r>
              <a:rPr lang="uk-UA" dirty="0"/>
              <a:t>вчення)) — учення про </a:t>
            </a:r>
            <a:r>
              <a:rPr lang="uk-UA" dirty="0">
                <a:hlinkClick r:id="rId3" tooltip="Хвороба"/>
              </a:rPr>
              <a:t>хвороби</a:t>
            </a:r>
            <a:r>
              <a:rPr lang="uk-UA" dirty="0"/>
              <a:t>, що містить біологічні та медичні основи </a:t>
            </a:r>
            <a:r>
              <a:rPr lang="uk-UA" dirty="0" err="1"/>
              <a:t>хвороб</a:t>
            </a:r>
            <a:r>
              <a:rPr lang="uk-UA" dirty="0"/>
              <a:t>, а також їхню </a:t>
            </a:r>
            <a:r>
              <a:rPr lang="uk-UA" dirty="0">
                <a:hlinkClick r:id="rId4" tooltip="Етіологія (медицина)"/>
              </a:rPr>
              <a:t>етіологію</a:t>
            </a:r>
            <a:r>
              <a:rPr lang="uk-UA" dirty="0"/>
              <a:t>, </a:t>
            </a:r>
            <a:r>
              <a:rPr lang="uk-UA" dirty="0">
                <a:hlinkClick r:id="rId5" tooltip="Патогенез"/>
              </a:rPr>
              <a:t>патогенез</a:t>
            </a:r>
            <a:r>
              <a:rPr lang="uk-UA" dirty="0"/>
              <a:t>, номенклатуру і класифікації, профілактику захворювань.</a:t>
            </a:r>
            <a:r>
              <a:rPr lang="uk-UA" baseline="30000" dirty="0">
                <a:hlinkClick r:id="rId6"/>
              </a:rPr>
              <a:t>[1]</a:t>
            </a:r>
            <a:r>
              <a:rPr lang="uk-UA" baseline="30000" dirty="0">
                <a:hlinkClick r:id="rId7"/>
              </a:rPr>
              <a:t>[2]</a:t>
            </a:r>
            <a:r>
              <a:rPr lang="uk-UA" dirty="0"/>
              <a:t> Відповідно до нозології виділяють нозологічні одиниці, або форми, тобто ту чи іншу конкретну хворобу з типовим для неї поєднанням симптомів і функціонально-морфологічними змінами, які є їх основою, а також певною етіологією й патогенезом.</a:t>
            </a:r>
          </a:p>
        </p:txBody>
      </p:sp>
    </p:spTree>
    <p:extLst>
      <p:ext uri="{BB962C8B-B14F-4D97-AF65-F5344CB8AC3E}">
        <p14:creationId xmlns:p14="http://schemas.microsoft.com/office/powerpoint/2010/main" val="40006856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149</Words>
  <Application>Microsoft Office PowerPoint</Application>
  <PresentationFormat>Широкоэкранный</PresentationFormat>
  <Paragraphs>23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Тема Office</vt:lpstr>
      <vt:lpstr>Учні з ООП</vt:lpstr>
      <vt:lpstr>Презентация PowerPoint</vt:lpstr>
      <vt:lpstr>Мета заходу:</vt:lpstr>
      <vt:lpstr>План заходу</vt:lpstr>
      <vt:lpstr>Понятійний словник.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Особливі учні нашого ліцею</dc:title>
  <dc:creator>irinaa190571@gmail.com</dc:creator>
  <cp:lastModifiedBy>irinaa190571@gmail.com</cp:lastModifiedBy>
  <cp:revision>6</cp:revision>
  <dcterms:created xsi:type="dcterms:W3CDTF">2023-12-05T11:42:23Z</dcterms:created>
  <dcterms:modified xsi:type="dcterms:W3CDTF">2023-12-05T13:39:28Z</dcterms:modified>
</cp:coreProperties>
</file>