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ru-RU" u="sng" cap="none"/>
              <a:t>ПРО ОБСЯГ І ХАРАКТЕР ДОМАШНІХ ЗАВДАНЬ УЧНІВ </a:t>
            </a:r>
            <a:br>
              <a:rPr lang="ru-RU"/>
            </a:br>
            <a:r>
              <a:rPr lang="ru-RU" u="sng" cap="none"/>
              <a:t> ЗАГАЛЬНООСВІТНІХ НАВЧАЛЬНИХ ЗАКЛАДІВ</a:t>
            </a:r>
            <a:r>
              <a:rPr lang="ru-RU" cap="none"/>
              <a:t> </a:t>
            </a:r>
            <a:br>
              <a:rPr lang="ru-RU"/>
            </a:br>
            <a:endParaRPr/>
          </a:p>
        </p:txBody>
      </p:sp>
      <p:sp>
        <p:nvSpPr>
          <p:cNvPr id="85" name="Google Shape;85;p1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</a:pPr>
            <a:r>
              <a:rPr lang="ru-RU" sz="3600" cap="none">
                <a:latin typeface="Times New Roman"/>
                <a:ea typeface="Times New Roman"/>
                <a:cs typeface="Times New Roman"/>
                <a:sym typeface="Times New Roman"/>
              </a:rPr>
              <a:t>ОСНОВНОЮ МЕТОЮ ДОМАШНІХ ЗАВДАНЬ Є: </a:t>
            </a:r>
            <a:endParaRPr sz="3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1" name="Google Shape;91;p1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ru-RU" sz="2400" cap="none">
                <a:latin typeface="Times New Roman"/>
                <a:ea typeface="Times New Roman"/>
                <a:cs typeface="Times New Roman"/>
                <a:sym typeface="Times New Roman"/>
              </a:rPr>
              <a:t>ЗАКРІПЛЕННЯ,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ru-RU" sz="2400" cap="none">
                <a:latin typeface="Times New Roman"/>
                <a:ea typeface="Times New Roman"/>
                <a:cs typeface="Times New Roman"/>
                <a:sym typeface="Times New Roman"/>
              </a:rPr>
              <a:t> ПОГЛИБЛЕННЯ І РОЗШИРЕННЯ ЗНАНЬ, 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ru-RU" sz="2400" cap="none">
                <a:latin typeface="Times New Roman"/>
                <a:ea typeface="Times New Roman"/>
                <a:cs typeface="Times New Roman"/>
                <a:sym typeface="Times New Roman"/>
              </a:rPr>
              <a:t>ПІДГОТОВКА ДО ЗАСВОЄННЯ НОВОГО МАТЕРІАЛУ; ФОРМУВАННЯ В ДІТЕЙ УМІННЯ САМОСТІЙНО ПРАЦЮВАТИ;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ru-RU" sz="2400" cap="none">
                <a:latin typeface="Times New Roman"/>
                <a:ea typeface="Times New Roman"/>
                <a:cs typeface="Times New Roman"/>
                <a:sym typeface="Times New Roman"/>
              </a:rPr>
              <a:t> РОЗВИТОК ЇХ ПІЗНАВАЛЬНИХ ІНТЕРЕСІВ,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ru-RU" sz="2400" cap="none">
                <a:latin typeface="Times New Roman"/>
                <a:ea typeface="Times New Roman"/>
                <a:cs typeface="Times New Roman"/>
                <a:sym typeface="Times New Roman"/>
              </a:rPr>
              <a:t> ТВОРЧИХ ЗДІБНОСТЕЙ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2962"/>
              <a:buFont typeface="Calibri"/>
              <a:buNone/>
            </a:pPr>
            <a:r>
              <a:rPr lang="ru-RU" cap="none"/>
              <a:t> </a:t>
            </a:r>
            <a:r>
              <a:rPr lang="ru-RU" sz="2700" cap="none">
                <a:latin typeface="Times New Roman"/>
                <a:ea typeface="Times New Roman"/>
                <a:cs typeface="Times New Roman"/>
                <a:sym typeface="Times New Roman"/>
              </a:rPr>
              <a:t> ЕФЕКТИВНІСТЬ ДОМАШНІХ ЗАВДАНЬ ВИЗНАЧАЄТЬСЯ ДОТРИМАННЯМ ПЕВНИХ ВИМОГ ДО ЇХ ОРГАНІЗАЦІЇ</a:t>
            </a:r>
            <a:endParaRPr sz="27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7" name="Google Shape;97;p1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ru-RU" sz="2000" cap="none">
                <a:latin typeface="Times New Roman"/>
                <a:ea typeface="Times New Roman"/>
                <a:cs typeface="Times New Roman"/>
                <a:sym typeface="Times New Roman"/>
              </a:rPr>
              <a:t>- РОЗУМІННЯ УЧНЯМИ ПОСТАВЛЕНИХ ПЕРЕД НИМИ НАВЧАЛЬНИХ ЗАВДАНЬ; 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ru-RU" sz="2000" cap="none">
                <a:latin typeface="Times New Roman"/>
                <a:ea typeface="Times New Roman"/>
                <a:cs typeface="Times New Roman"/>
                <a:sym typeface="Times New Roman"/>
              </a:rPr>
              <a:t>  - ВРАХУВАННЯ ВІКОВИХ ТА ІНДИВІДУАЛЬНИХ ОСОБЛИВОСТЕЙ ШКОЛЯРІВ, ЇХ ПІЗНАВАЛЬНИХ МОЖЛИВОСТЕЙ, СПЕЦИФІКИ КОЖНОГО НАВЧАЛЬНОГО ПРЕДМЕТА, СКЛАДНОСТІ МАТЕРІАЛУ, ХАРАКТЕРУ ЗАВДАНЬ ТА ІН.; 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ru-RU" sz="2000" cap="none">
                <a:latin typeface="Times New Roman"/>
                <a:ea typeface="Times New Roman"/>
                <a:cs typeface="Times New Roman"/>
                <a:sym typeface="Times New Roman"/>
              </a:rPr>
              <a:t>   - УМІННЯ ПРАВИЛЬНО РОЗПОДІЛЯТИ ЧАС, ВСТАНОВЛЮВАТИ ПОСЛІДОВНІСТЬ ВИКОНАННЯ ЗАВДАНЬ, ВИДІЛЯТИ ГОЛОВНЕ, ВИКОРИСТОВУВАТИ ПОПЕРЕДНЬО ВИВЧЕНИЙ МАТЕРІАЛ, ЗАСТОСОВУВАТИ НАЯВНІ ЗНАННЯ ТОЩО). 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ru-RU"/>
              <a:t>Диференціація від форми та способу виконання</a:t>
            </a:r>
            <a:endParaRPr/>
          </a:p>
        </p:txBody>
      </p:sp>
      <p:sp>
        <p:nvSpPr>
          <p:cNvPr id="103" name="Google Shape;103;p1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b="1" lang="ru-RU" sz="2400" cap="none">
                <a:latin typeface="Times New Roman"/>
                <a:ea typeface="Times New Roman"/>
                <a:cs typeface="Times New Roman"/>
                <a:sym typeface="Times New Roman"/>
              </a:rPr>
              <a:t>ЗА ФОРМОЮ ВИКОНАННЯ </a:t>
            </a:r>
            <a:r>
              <a:rPr lang="ru-RU" sz="2400" cap="none"/>
              <a:t>МОЖУТЬ БУТИ ЯК УСНІ, ТАК І ПИСЬМОВІ; 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ru-RU" sz="2400" cap="none"/>
              <a:t>ІНДИВІДУАЛЬНІ, ЩО ЗАОХОЧУЮТЬ, СТИМУЛЮЮТЬ ШКОЛЯРА ДО НАВЧАННЯ, 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ru-RU" sz="2400" cap="none"/>
              <a:t> РОЗВИВАЮТЬ ІНДИВІДУАЛЬНІ ЗДІБНОСТІ ТА ІНТЕРЕСИ ДИТИНИ; 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ru-RU" sz="2400" cap="none"/>
              <a:t> </a:t>
            </a:r>
            <a:r>
              <a:rPr b="1" lang="ru-RU" sz="2400" cap="none"/>
              <a:t>ЗА СПОСОБОМ ВИКОНАННЯ:</a:t>
            </a:r>
            <a:r>
              <a:rPr lang="ru-RU" sz="2400" cap="none"/>
              <a:t>ГРУПОВІ ТА ПАРНІ, ЩО НАПРАВЛЕНІ НА ДОСЛІДНИЦЬКУ, ПОШУКОВУ, АНАЛІТИЧНУ РОБОТУ, СПІВПРАЦЮ, СПІВДРУЖНІСТЬ ТОЩО; 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b="1" lang="ru-RU" sz="2400" cap="none">
                <a:latin typeface="Times New Roman"/>
                <a:ea typeface="Times New Roman"/>
                <a:cs typeface="Times New Roman"/>
                <a:sym typeface="Times New Roman"/>
              </a:rPr>
              <a:t>ЗА РІВНЕМ РОЗВИВАЛЬНОЇ СКЛАДНОСТІ:</a:t>
            </a:r>
            <a:r>
              <a:rPr lang="ru-RU" sz="2400" cap="none"/>
              <a:t>РЕПРОДУКТИВНОГО, КОНСТРУКТИВНО-ВАРІАТИВНОГО ТА ТВОРЧОГО ХАРАКТЕРУ. </a:t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ru-RU" cap="none"/>
              <a:t>САНІТАРНІ ПРАВИЛА</a:t>
            </a:r>
            <a:endParaRPr/>
          </a:p>
        </p:txBody>
      </p:sp>
      <p:sp>
        <p:nvSpPr>
          <p:cNvPr id="109" name="Google Shape;109;p1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ru-RU" sz="2800" cap="none">
                <a:latin typeface="Times New Roman"/>
                <a:ea typeface="Times New Roman"/>
                <a:cs typeface="Times New Roman"/>
                <a:sym typeface="Times New Roman"/>
              </a:rPr>
              <a:t>У 1-МУ КЛАСІ ДОМАШНІ ЗАВДАННЯ НЕ ЗАДАЮТЬСЯ. </a:t>
            </a:r>
            <a:endParaRPr sz="2800" cap="none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ru-RU" sz="2000" cap="none">
                <a:latin typeface="Times New Roman"/>
                <a:ea typeface="Times New Roman"/>
                <a:cs typeface="Times New Roman"/>
                <a:sym typeface="Times New Roman"/>
              </a:rPr>
              <a:t>ОБСЯГ ДОМАШНІХ ЗАВДАНЬ З УСІХ ПРЕДМЕТІВ МАЄ БУТИ ТАКИМ, ЩОБ ВИТРАТИ ЧАСУ НА ЇХ ВИКОНАННЯ НЕ ПЕРЕВИЩУВАЛИ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ru-RU" sz="2400" cap="none">
                <a:latin typeface="Times New Roman"/>
                <a:ea typeface="Times New Roman"/>
                <a:cs typeface="Times New Roman"/>
                <a:sym typeface="Times New Roman"/>
              </a:rPr>
              <a:t> У 2-МУ КЛАСІ 45 ХВ; </a:t>
            </a:r>
            <a:endParaRPr sz="2400" cap="none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ru-RU" sz="2400" cap="none">
                <a:latin typeface="Times New Roman"/>
                <a:ea typeface="Times New Roman"/>
                <a:cs typeface="Times New Roman"/>
                <a:sym typeface="Times New Roman"/>
              </a:rPr>
              <a:t>У 3 КЛАСІ - 1 ГОДИНИ 10 ХВ; </a:t>
            </a:r>
            <a:endParaRPr sz="2400" cap="none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ru-RU" sz="2400" cap="none">
                <a:latin typeface="Times New Roman"/>
                <a:ea typeface="Times New Roman"/>
                <a:cs typeface="Times New Roman"/>
                <a:sym typeface="Times New Roman"/>
              </a:rPr>
              <a:t>4 КЛАСІ - 1 ГОД. 30 ХВ; </a:t>
            </a:r>
            <a:endParaRPr sz="2400" cap="none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ru-RU" sz="2400" cap="none">
                <a:latin typeface="Times New Roman"/>
                <a:ea typeface="Times New Roman"/>
                <a:cs typeface="Times New Roman"/>
                <a:sym typeface="Times New Roman"/>
              </a:rPr>
              <a:t>У 5-6-МУ КЛАСАХ - 2,5 ГОДИНИ; </a:t>
            </a:r>
            <a:endParaRPr sz="2400" cap="none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ru-RU" sz="2400" cap="none">
                <a:latin typeface="Times New Roman"/>
                <a:ea typeface="Times New Roman"/>
                <a:cs typeface="Times New Roman"/>
                <a:sym typeface="Times New Roman"/>
              </a:rPr>
              <a:t>У 7-9 КЛАСАХ - 3 ГОДИНИ; У 10-12 КЛАСАХ - 4 ГОДИНИ. 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8"/>
          <p:cNvSpPr txBox="1"/>
          <p:nvPr>
            <p:ph idx="4294967295" type="body"/>
          </p:nvPr>
        </p:nvSpPr>
        <p:spPr>
          <a:xfrm>
            <a:off x="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ru-RU" sz="3600" cap="none">
                <a:latin typeface="Times New Roman"/>
                <a:ea typeface="Times New Roman"/>
                <a:cs typeface="Times New Roman"/>
                <a:sym typeface="Times New Roman"/>
              </a:rPr>
              <a:t>ДОМАШНІ ЗАВДАННЯ НЕ РЕКОМЕНДУЄТЬСЯ ЗАДАВАТИ НА КАНІКУЛИ, НА ВИХІДНІ ТА СВЯТКОВІ ДНІ. </a:t>
            </a:r>
            <a:r>
              <a:rPr lang="ru-RU" cap="none"/>
              <a:t>     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