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38" name="Shape 38"/>
        <p:cNvGrpSpPr/>
        <p:nvPr/>
      </p:nvGrpSpPr>
      <p:grpSpPr>
        <a:xfrm>
          <a:off x="0" y="0"/>
          <a:ext cx="0" cy="0"/>
          <a:chOff x="0" y="0"/>
          <a:chExt cx="0" cy="0"/>
        </a:xfrm>
      </p:grpSpPr>
      <p:sp>
        <p:nvSpPr>
          <p:cNvPr id="39" name="Google Shape;39;p2"/>
          <p:cNvSpPr txBox="1"/>
          <p:nvPr>
            <p:ph type="ctrTitle"/>
          </p:nvPr>
        </p:nvSpPr>
        <p:spPr>
          <a:xfrm>
            <a:off x="1942416" y="2514601"/>
            <a:ext cx="6600451"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 type="subTitle"/>
          </p:nvPr>
        </p:nvSpPr>
        <p:spPr>
          <a:xfrm>
            <a:off x="1942416" y="4777380"/>
            <a:ext cx="6600451"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
          <p:cNvSpPr/>
          <p:nvPr/>
        </p:nvSpPr>
        <p:spPr>
          <a:xfrm>
            <a:off x="-31719" y="4321158"/>
            <a:ext cx="139547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txBox="1"/>
          <p:nvPr>
            <p:ph idx="12" type="sldNum"/>
          </p:nvPr>
        </p:nvSpPr>
        <p:spPr>
          <a:xfrm>
            <a:off x="423334" y="4529541"/>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подпись">
  <p:cSld name="Заголовок и подпись">
    <p:spTree>
      <p:nvGrpSpPr>
        <p:cNvPr id="104" name="Shape 104"/>
        <p:cNvGrpSpPr/>
        <p:nvPr/>
      </p:nvGrpSpPr>
      <p:grpSpPr>
        <a:xfrm>
          <a:off x="0" y="0"/>
          <a:ext cx="0" cy="0"/>
          <a:chOff x="0" y="0"/>
          <a:chExt cx="0" cy="0"/>
        </a:xfrm>
      </p:grpSpPr>
      <p:sp>
        <p:nvSpPr>
          <p:cNvPr id="105" name="Google Shape;105;p11"/>
          <p:cNvSpPr txBox="1"/>
          <p:nvPr>
            <p:ph type="title"/>
          </p:nvPr>
        </p:nvSpPr>
        <p:spPr>
          <a:xfrm>
            <a:off x="1942415" y="609600"/>
            <a:ext cx="6591985"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1"/>
          <p:cNvSpPr txBox="1"/>
          <p:nvPr>
            <p:ph idx="1"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1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1"/>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с подписью">
  <p:cSld name="Цитата с подписью">
    <p:spTree>
      <p:nvGrpSpPr>
        <p:cNvPr id="111" name="Shape 111"/>
        <p:cNvGrpSpPr/>
        <p:nvPr/>
      </p:nvGrpSpPr>
      <p:grpSpPr>
        <a:xfrm>
          <a:off x="0" y="0"/>
          <a:ext cx="0" cy="0"/>
          <a:chOff x="0" y="0"/>
          <a:chExt cx="0" cy="0"/>
        </a:xfrm>
      </p:grpSpPr>
      <p:sp>
        <p:nvSpPr>
          <p:cNvPr id="112" name="Google Shape;112;p12"/>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2"/>
          <p:cNvSpPr txBox="1"/>
          <p:nvPr>
            <p:ph idx="1" type="body"/>
          </p:nvPr>
        </p:nvSpPr>
        <p:spPr>
          <a:xfrm>
            <a:off x="2415972" y="3505200"/>
            <a:ext cx="5653888"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12"/>
          <p:cNvSpPr txBox="1"/>
          <p:nvPr>
            <p:ph idx="2"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1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119" name="Google Shape;119;p12"/>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8000">
                <a:solidFill>
                  <a:schemeClr val="accent1"/>
                </a:solidFill>
                <a:latin typeface="Arial"/>
                <a:ea typeface="Arial"/>
                <a:cs typeface="Arial"/>
                <a:sym typeface="Arial"/>
              </a:rPr>
              <a:t>“</a:t>
            </a:r>
            <a:endParaRPr/>
          </a:p>
        </p:txBody>
      </p:sp>
      <p:sp>
        <p:nvSpPr>
          <p:cNvPr id="120" name="Google Shape;120;p12"/>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арточка имени">
  <p:cSld name="Карточка имени">
    <p:spTree>
      <p:nvGrpSpPr>
        <p:cNvPr id="121" name="Shape 121"/>
        <p:cNvGrpSpPr/>
        <p:nvPr/>
      </p:nvGrpSpPr>
      <p:grpSpPr>
        <a:xfrm>
          <a:off x="0" y="0"/>
          <a:ext cx="0" cy="0"/>
          <a:chOff x="0" y="0"/>
          <a:chExt cx="0" cy="0"/>
        </a:xfrm>
      </p:grpSpPr>
      <p:sp>
        <p:nvSpPr>
          <p:cNvPr id="122" name="Google Shape;122;p13"/>
          <p:cNvSpPr txBox="1"/>
          <p:nvPr>
            <p:ph type="title"/>
          </p:nvPr>
        </p:nvSpPr>
        <p:spPr>
          <a:xfrm>
            <a:off x="1942415" y="2438401"/>
            <a:ext cx="6591985"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
          <p:cNvSpPr txBox="1"/>
          <p:nvPr>
            <p:ph idx="1"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1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3"/>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карточки имени">
  <p:cSld name="Цитата карточки имени">
    <p:spTree>
      <p:nvGrpSpPr>
        <p:cNvPr id="128" name="Shape 128"/>
        <p:cNvGrpSpPr/>
        <p:nvPr/>
      </p:nvGrpSpPr>
      <p:grpSpPr>
        <a:xfrm>
          <a:off x="0" y="0"/>
          <a:ext cx="0" cy="0"/>
          <a:chOff x="0" y="0"/>
          <a:chExt cx="0" cy="0"/>
        </a:xfrm>
      </p:grpSpPr>
      <p:sp>
        <p:nvSpPr>
          <p:cNvPr id="129" name="Google Shape;129;p14"/>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4"/>
          <p:cNvSpPr txBox="1"/>
          <p:nvPr>
            <p:ph idx="1" type="body"/>
          </p:nvPr>
        </p:nvSpPr>
        <p:spPr>
          <a:xfrm>
            <a:off x="1942415" y="4343400"/>
            <a:ext cx="6688292"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14"/>
          <p:cNvSpPr txBox="1"/>
          <p:nvPr>
            <p:ph idx="2" type="body"/>
          </p:nvPr>
        </p:nvSpPr>
        <p:spPr>
          <a:xfrm>
            <a:off x="1942415" y="5181600"/>
            <a:ext cx="6688292"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1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136" name="Google Shape;136;p14"/>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8000">
                <a:solidFill>
                  <a:schemeClr val="accent1"/>
                </a:solidFill>
                <a:latin typeface="Arial"/>
                <a:ea typeface="Arial"/>
                <a:cs typeface="Arial"/>
                <a:sym typeface="Arial"/>
              </a:rPr>
              <a:t>“</a:t>
            </a:r>
            <a:endParaRPr/>
          </a:p>
        </p:txBody>
      </p:sp>
      <p:sp>
        <p:nvSpPr>
          <p:cNvPr id="137" name="Google Shape;137;p14"/>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стина или ложь">
  <p:cSld name="Истина или ложь">
    <p:spTree>
      <p:nvGrpSpPr>
        <p:cNvPr id="138" name="Shape 138"/>
        <p:cNvGrpSpPr/>
        <p:nvPr/>
      </p:nvGrpSpPr>
      <p:grpSpPr>
        <a:xfrm>
          <a:off x="0" y="0"/>
          <a:ext cx="0" cy="0"/>
          <a:chOff x="0" y="0"/>
          <a:chExt cx="0" cy="0"/>
        </a:xfrm>
      </p:grpSpPr>
      <p:sp>
        <p:nvSpPr>
          <p:cNvPr id="139" name="Google Shape;139;p15"/>
          <p:cNvSpPr txBox="1"/>
          <p:nvPr>
            <p:ph type="title"/>
          </p:nvPr>
        </p:nvSpPr>
        <p:spPr>
          <a:xfrm>
            <a:off x="1942416" y="627407"/>
            <a:ext cx="6591984"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5"/>
          <p:cNvSpPr txBox="1"/>
          <p:nvPr>
            <p:ph idx="1" type="body"/>
          </p:nvPr>
        </p:nvSpPr>
        <p:spPr>
          <a:xfrm>
            <a:off x="1942415" y="4343400"/>
            <a:ext cx="6591985"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15"/>
          <p:cNvSpPr txBox="1"/>
          <p:nvPr>
            <p:ph idx="2"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1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46" name="Shape 146"/>
        <p:cNvGrpSpPr/>
        <p:nvPr/>
      </p:nvGrpSpPr>
      <p:grpSpPr>
        <a:xfrm>
          <a:off x="0" y="0"/>
          <a:ext cx="0" cy="0"/>
          <a:chOff x="0" y="0"/>
          <a:chExt cx="0" cy="0"/>
        </a:xfrm>
      </p:grpSpPr>
      <p:sp>
        <p:nvSpPr>
          <p:cNvPr id="147" name="Google Shape;147;p16"/>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6"/>
          <p:cNvSpPr txBox="1"/>
          <p:nvPr>
            <p:ph idx="1" type="body"/>
          </p:nvPr>
        </p:nvSpPr>
        <p:spPr>
          <a:xfrm rot="5400000">
            <a:off x="3295307" y="780707"/>
            <a:ext cx="3886200" cy="659198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1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6"/>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53" name="Shape 153"/>
        <p:cNvGrpSpPr/>
        <p:nvPr/>
      </p:nvGrpSpPr>
      <p:grpSpPr>
        <a:xfrm>
          <a:off x="0" y="0"/>
          <a:ext cx="0" cy="0"/>
          <a:chOff x="0" y="0"/>
          <a:chExt cx="0" cy="0"/>
        </a:xfrm>
      </p:grpSpPr>
      <p:sp>
        <p:nvSpPr>
          <p:cNvPr id="154" name="Google Shape;154;p17"/>
          <p:cNvSpPr txBox="1"/>
          <p:nvPr>
            <p:ph type="title"/>
          </p:nvPr>
        </p:nvSpPr>
        <p:spPr>
          <a:xfrm rot="5400000">
            <a:off x="5064693" y="2441248"/>
            <a:ext cx="5283817" cy="16561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7"/>
          <p:cNvSpPr txBox="1"/>
          <p:nvPr>
            <p:ph idx="1" type="body"/>
          </p:nvPr>
        </p:nvSpPr>
        <p:spPr>
          <a:xfrm rot="5400000">
            <a:off x="1658681" y="911140"/>
            <a:ext cx="5283817" cy="471634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1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7"/>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45" name="Shape 45"/>
        <p:cNvGrpSpPr/>
        <p:nvPr/>
      </p:nvGrpSpPr>
      <p:grpSpPr>
        <a:xfrm>
          <a:off x="0" y="0"/>
          <a:ext cx="0" cy="0"/>
          <a:chOff x="0" y="0"/>
          <a:chExt cx="0" cy="0"/>
        </a:xfrm>
      </p:grpSpPr>
      <p:sp>
        <p:nvSpPr>
          <p:cNvPr id="46" name="Google Shape;46;p3"/>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52" name="Shape 52"/>
        <p:cNvGrpSpPr/>
        <p:nvPr/>
      </p:nvGrpSpPr>
      <p:grpSpPr>
        <a:xfrm>
          <a:off x="0" y="0"/>
          <a:ext cx="0" cy="0"/>
          <a:chOff x="0" y="0"/>
          <a:chExt cx="0" cy="0"/>
        </a:xfrm>
      </p:grpSpPr>
      <p:sp>
        <p:nvSpPr>
          <p:cNvPr id="53" name="Google Shape;53;p4"/>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txBox="1"/>
          <p:nvPr>
            <p:ph idx="1" type="body"/>
          </p:nvPr>
        </p:nvSpPr>
        <p:spPr>
          <a:xfrm>
            <a:off x="1942416" y="2136706"/>
            <a:ext cx="3197531"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5" name="Google Shape;55;p4"/>
          <p:cNvSpPr txBox="1"/>
          <p:nvPr>
            <p:ph idx="2" type="body"/>
          </p:nvPr>
        </p:nvSpPr>
        <p:spPr>
          <a:xfrm>
            <a:off x="5337307" y="2136706"/>
            <a:ext cx="3197093"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6" name="Google Shape;56;p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60" name="Shape 60"/>
        <p:cNvGrpSpPr/>
        <p:nvPr/>
      </p:nvGrpSpPr>
      <p:grpSpPr>
        <a:xfrm>
          <a:off x="0" y="0"/>
          <a:ext cx="0" cy="0"/>
          <a:chOff x="0" y="0"/>
          <a:chExt cx="0" cy="0"/>
        </a:xfrm>
      </p:grpSpPr>
      <p:sp>
        <p:nvSpPr>
          <p:cNvPr id="61" name="Google Shape;61;p5"/>
          <p:cNvSpPr txBox="1"/>
          <p:nvPr>
            <p:ph type="title"/>
          </p:nvPr>
        </p:nvSpPr>
        <p:spPr>
          <a:xfrm>
            <a:off x="1942415" y="2074562"/>
            <a:ext cx="659198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 type="body"/>
          </p:nvPr>
        </p:nvSpPr>
        <p:spPr>
          <a:xfrm>
            <a:off x="1942415" y="3581400"/>
            <a:ext cx="659198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3" name="Google Shape;63;p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67" name="Shape 67"/>
        <p:cNvGrpSpPr/>
        <p:nvPr/>
      </p:nvGrpSpPr>
      <p:grpSpPr>
        <a:xfrm>
          <a:off x="0" y="0"/>
          <a:ext cx="0" cy="0"/>
          <a:chOff x="0" y="0"/>
          <a:chExt cx="0" cy="0"/>
        </a:xfrm>
      </p:grpSpPr>
      <p:sp>
        <p:nvSpPr>
          <p:cNvPr id="68" name="Google Shape;68;p6"/>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
          <p:cNvSpPr txBox="1"/>
          <p:nvPr>
            <p:ph idx="1" type="body"/>
          </p:nvPr>
        </p:nvSpPr>
        <p:spPr>
          <a:xfrm>
            <a:off x="2265352" y="2226626"/>
            <a:ext cx="287459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6"/>
          <p:cNvSpPr txBox="1"/>
          <p:nvPr>
            <p:ph idx="2" type="body"/>
          </p:nvPr>
        </p:nvSpPr>
        <p:spPr>
          <a:xfrm>
            <a:off x="1942415" y="2802888"/>
            <a:ext cx="3197532"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6"/>
          <p:cNvSpPr txBox="1"/>
          <p:nvPr>
            <p:ph idx="3" type="body"/>
          </p:nvPr>
        </p:nvSpPr>
        <p:spPr>
          <a:xfrm>
            <a:off x="5656154" y="2223398"/>
            <a:ext cx="28732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6"/>
          <p:cNvSpPr txBox="1"/>
          <p:nvPr>
            <p:ph idx="4" type="body"/>
          </p:nvPr>
        </p:nvSpPr>
        <p:spPr>
          <a:xfrm>
            <a:off x="5333715" y="2799660"/>
            <a:ext cx="3195680"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77" name="Shape 77"/>
        <p:cNvGrpSpPr/>
        <p:nvPr/>
      </p:nvGrpSpPr>
      <p:grpSpPr>
        <a:xfrm>
          <a:off x="0" y="0"/>
          <a:ext cx="0" cy="0"/>
          <a:chOff x="0" y="0"/>
          <a:chExt cx="0" cy="0"/>
        </a:xfrm>
      </p:grpSpPr>
      <p:sp>
        <p:nvSpPr>
          <p:cNvPr id="78" name="Google Shape;78;p7"/>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83" name="Shape 83"/>
        <p:cNvGrpSpPr/>
        <p:nvPr/>
      </p:nvGrpSpPr>
      <p:grpSpPr>
        <a:xfrm>
          <a:off x="0" y="0"/>
          <a:ext cx="0" cy="0"/>
          <a:chOff x="0" y="0"/>
          <a:chExt cx="0" cy="0"/>
        </a:xfrm>
      </p:grpSpPr>
      <p:sp>
        <p:nvSpPr>
          <p:cNvPr id="84" name="Google Shape;84;p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1942415" y="446088"/>
            <a:ext cx="2629584"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
          <p:cNvSpPr txBox="1"/>
          <p:nvPr>
            <p:ph idx="1" type="body"/>
          </p:nvPr>
        </p:nvSpPr>
        <p:spPr>
          <a:xfrm>
            <a:off x="4743494" y="446089"/>
            <a:ext cx="3790906"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9"/>
          <p:cNvSpPr txBox="1"/>
          <p:nvPr>
            <p:ph idx="2" type="body"/>
          </p:nvPr>
        </p:nvSpPr>
        <p:spPr>
          <a:xfrm>
            <a:off x="1942415" y="1598613"/>
            <a:ext cx="2629584"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96" name="Shape 96"/>
        <p:cNvGrpSpPr/>
        <p:nvPr/>
      </p:nvGrpSpPr>
      <p:grpSpPr>
        <a:xfrm>
          <a:off x="0" y="0"/>
          <a:ext cx="0" cy="0"/>
          <a:chOff x="0" y="0"/>
          <a:chExt cx="0" cy="0"/>
        </a:xfrm>
      </p:grpSpPr>
      <p:sp>
        <p:nvSpPr>
          <p:cNvPr id="97" name="Google Shape;97;p10"/>
          <p:cNvSpPr txBox="1"/>
          <p:nvPr>
            <p:ph type="title"/>
          </p:nvPr>
        </p:nvSpPr>
        <p:spPr>
          <a:xfrm>
            <a:off x="1942415" y="4800600"/>
            <a:ext cx="6591985"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0"/>
          <p:cNvSpPr/>
          <p:nvPr>
            <p:ph idx="2" type="pic"/>
          </p:nvPr>
        </p:nvSpPr>
        <p:spPr>
          <a:xfrm>
            <a:off x="1942415" y="634965"/>
            <a:ext cx="6591985" cy="3854970"/>
          </a:xfrm>
          <a:prstGeom prst="rect">
            <a:avLst/>
          </a:prstGeom>
          <a:noFill/>
          <a:ln>
            <a:noFill/>
          </a:ln>
        </p:spPr>
      </p:sp>
      <p:sp>
        <p:nvSpPr>
          <p:cNvPr id="99" name="Google Shape;99;p10"/>
          <p:cNvSpPr txBox="1"/>
          <p:nvPr>
            <p:ph idx="1" type="body"/>
          </p:nvPr>
        </p:nvSpPr>
        <p:spPr>
          <a:xfrm>
            <a:off x="1942415" y="5367338"/>
            <a:ext cx="6591985"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1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1"/>
          <p:cNvGrpSpPr/>
          <p:nvPr/>
        </p:nvGrpSpPr>
        <p:grpSpPr>
          <a:xfrm>
            <a:off x="1" y="228600"/>
            <a:ext cx="1981200" cy="6638628"/>
            <a:chOff x="2487613" y="285750"/>
            <a:chExt cx="2428875" cy="5654676"/>
          </a:xfrm>
        </p:grpSpPr>
        <p:sp>
          <p:nvSpPr>
            <p:cNvPr id="7" name="Google Shape;7;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
          <p:cNvGrpSpPr/>
          <p:nvPr/>
        </p:nvGrpSpPr>
        <p:grpSpPr>
          <a:xfrm>
            <a:off x="20421" y="285"/>
            <a:ext cx="1952272" cy="6852968"/>
            <a:chOff x="6627813" y="195717"/>
            <a:chExt cx="1952625" cy="5678034"/>
          </a:xfrm>
        </p:grpSpPr>
        <p:sp>
          <p:nvSpPr>
            <p:cNvPr id="20" name="Google Shape;20;p1"/>
            <p:cNvSpPr/>
            <p:nvPr/>
          </p:nvSpPr>
          <p:spPr>
            <a:xfrm>
              <a:off x="6627813" y="195717"/>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
          <p:cNvSpPr txBox="1"/>
          <p:nvPr>
            <p:ph idx="1" type="body"/>
          </p:nvPr>
        </p:nvSpPr>
        <p:spPr>
          <a:xfrm>
            <a:off x="1942415" y="2133600"/>
            <a:ext cx="6591985"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p:nvPr/>
        </p:nvSpPr>
        <p:spPr>
          <a:xfrm>
            <a:off x="1115616" y="620688"/>
            <a:ext cx="7344816" cy="3477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ru-RU" sz="4400" u="none" cap="none" strike="noStrike">
                <a:solidFill>
                  <a:srgbClr val="FF0000"/>
                </a:solidFill>
                <a:latin typeface="Century Gothic"/>
                <a:ea typeface="Century Gothic"/>
                <a:cs typeface="Century Gothic"/>
                <a:sym typeface="Century Gothic"/>
              </a:rPr>
              <a:t>Нові підходи та</a:t>
            </a:r>
            <a:endParaRPr/>
          </a:p>
          <a:p>
            <a:pPr indent="0" lvl="0" marL="0" marR="0" rtl="0" algn="ctr">
              <a:spcBef>
                <a:spcPts val="0"/>
              </a:spcBef>
              <a:spcAft>
                <a:spcPts val="0"/>
              </a:spcAft>
              <a:buNone/>
            </a:pPr>
            <a:r>
              <a:rPr b="0" i="0" lang="ru-RU" sz="4400" u="none" cap="none" strike="noStrike">
                <a:solidFill>
                  <a:srgbClr val="FF0000"/>
                </a:solidFill>
                <a:latin typeface="Century Gothic"/>
                <a:ea typeface="Century Gothic"/>
                <a:cs typeface="Century Gothic"/>
                <a:sym typeface="Century Gothic"/>
              </a:rPr>
              <a:t> принципи НУШ. Критерії оцінювання навчальних досягнень учнів 5-Б класу з німецької мови.</a:t>
            </a:r>
            <a:endParaRPr b="1" i="0" sz="4400" u="none" cap="none" strike="noStrike">
              <a:solidFill>
                <a:srgbClr val="FF0000"/>
              </a:solidFill>
              <a:latin typeface="Century Gothic"/>
              <a:ea typeface="Century Gothic"/>
              <a:cs typeface="Century Gothic"/>
              <a:sym typeface="Century Gothic"/>
            </a:endParaRPr>
          </a:p>
        </p:txBody>
      </p:sp>
      <p:sp>
        <p:nvSpPr>
          <p:cNvPr id="165" name="Google Shape;165;p18"/>
          <p:cNvSpPr txBox="1"/>
          <p:nvPr/>
        </p:nvSpPr>
        <p:spPr>
          <a:xfrm>
            <a:off x="3203848" y="4581128"/>
            <a:ext cx="576064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3200" u="none" cap="none" strike="noStrike">
              <a:solidFill>
                <a:srgbClr val="A65E1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i="0" sz="3200" u="none" cap="none" strike="noStrike">
              <a:solidFill>
                <a:srgbClr val="A65E11"/>
              </a:solidFill>
              <a:latin typeface="Century Gothic"/>
              <a:ea typeface="Century Gothic"/>
              <a:cs typeface="Century Gothic"/>
              <a:sym typeface="Century Gothic"/>
            </a:endParaRPr>
          </a:p>
          <a:p>
            <a:pPr indent="0" lvl="0" marL="0" marR="0" rtl="0" algn="ctr">
              <a:spcBef>
                <a:spcPts val="0"/>
              </a:spcBef>
              <a:spcAft>
                <a:spcPts val="0"/>
              </a:spcAft>
              <a:buNone/>
            </a:pPr>
            <a:r>
              <a:rPr b="1" i="0" lang="ru-RU" sz="3200" u="none" cap="none" strike="noStrike">
                <a:solidFill>
                  <a:srgbClr val="A65E11"/>
                </a:solidFill>
                <a:latin typeface="Century Gothic"/>
                <a:ea typeface="Century Gothic"/>
                <a:cs typeface="Century Gothic"/>
                <a:sym typeface="Century Gothic"/>
              </a:rPr>
              <a:t>Коновалова А.М. </a:t>
            </a:r>
            <a:endParaRPr b="1" i="0" sz="3200" u="none" cap="none" strike="noStrike">
              <a:solidFill>
                <a:srgbClr val="A65E1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idx="1" type="body"/>
          </p:nvPr>
        </p:nvSpPr>
        <p:spPr>
          <a:xfrm>
            <a:off x="971600" y="836712"/>
            <a:ext cx="7562801" cy="583264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SzPct val="100000"/>
              <a:buNone/>
            </a:pPr>
            <a:r>
              <a:rPr b="1" lang="ru-RU"/>
              <a:t>ПІДСУМКОВЕ ОЦІНЮВАННЯ В 5 КЛАСІ</a:t>
            </a:r>
            <a:endParaRPr/>
          </a:p>
          <a:p>
            <a:pPr indent="0" lvl="0" marL="0" rtl="0" algn="l">
              <a:spcBef>
                <a:spcPts val="1000"/>
              </a:spcBef>
              <a:spcAft>
                <a:spcPts val="0"/>
              </a:spcAft>
              <a:buSzPct val="100000"/>
              <a:buNone/>
            </a:pPr>
            <a:r>
              <a:rPr lang="ru-RU"/>
              <a:t>може бути:</a:t>
            </a:r>
            <a:endParaRPr/>
          </a:p>
          <a:p>
            <a:pPr indent="-342900" lvl="0" marL="342900" rtl="0" algn="l">
              <a:spcBef>
                <a:spcPts val="1000"/>
              </a:spcBef>
              <a:spcAft>
                <a:spcPts val="0"/>
              </a:spcAft>
              <a:buSzPct val="100000"/>
              <a:buChar char="🠶"/>
            </a:pPr>
            <a:r>
              <a:rPr b="1" i="1" lang="ru-RU"/>
              <a:t>тематичним;</a:t>
            </a:r>
            <a:endParaRPr/>
          </a:p>
          <a:p>
            <a:pPr indent="-342900" lvl="0" marL="342900" rtl="0" algn="l">
              <a:spcBef>
                <a:spcPts val="1000"/>
              </a:spcBef>
              <a:spcAft>
                <a:spcPts val="0"/>
              </a:spcAft>
              <a:buSzPct val="100000"/>
              <a:buChar char="🠶"/>
            </a:pPr>
            <a:r>
              <a:rPr b="1" i="1" lang="ru-RU"/>
              <a:t>семестровим;</a:t>
            </a:r>
            <a:endParaRPr/>
          </a:p>
          <a:p>
            <a:pPr indent="-342900" lvl="0" marL="342900" rtl="0" algn="l">
              <a:spcBef>
                <a:spcPts val="1000"/>
              </a:spcBef>
              <a:spcAft>
                <a:spcPts val="0"/>
              </a:spcAft>
              <a:buSzPct val="100000"/>
              <a:buChar char="🠶"/>
            </a:pPr>
            <a:r>
              <a:rPr b="1" i="1" lang="ru-RU"/>
              <a:t>річним.</a:t>
            </a:r>
            <a:endParaRPr/>
          </a:p>
          <a:p>
            <a:pPr indent="0" lvl="0" marL="0" rtl="0" algn="l">
              <a:spcBef>
                <a:spcPts val="1000"/>
              </a:spcBef>
              <a:spcAft>
                <a:spcPts val="0"/>
              </a:spcAft>
              <a:buSzPct val="100000"/>
              <a:buNone/>
            </a:pPr>
            <a:r>
              <a:rPr lang="ru-RU"/>
              <a:t>Але яким би воно не було, варто розуміти, хто проводить оцінювання та як будуть використані його результати, щоби воно відбувалося на користь учнів.</a:t>
            </a:r>
            <a:endParaRPr/>
          </a:p>
          <a:p>
            <a:pPr indent="0" lvl="0" marL="0" rtl="0" algn="l">
              <a:spcBef>
                <a:spcPts val="1000"/>
              </a:spcBef>
              <a:spcAft>
                <a:spcPts val="0"/>
              </a:spcAft>
              <a:buSzPct val="100000"/>
              <a:buNone/>
            </a:pPr>
            <a:r>
              <a:rPr lang="ru-RU"/>
              <a:t>Якщо оцінювання відбувається для звітів, батьків, адміністрації, комісії, державних органів, то використовується один механізм оцінювання. Якщо педагог прагне оцінити робочу атмосферу класу, щоби досягнути кращого результату, треба використовувати абсолютно іншу систему оцінювання.</a:t>
            </a:r>
            <a:endParaRPr/>
          </a:p>
          <a:p>
            <a:pPr indent="0" lvl="0" marL="0" rtl="0" algn="l">
              <a:spcBef>
                <a:spcPts val="1000"/>
              </a:spcBef>
              <a:spcAft>
                <a:spcPts val="0"/>
              </a:spcAft>
              <a:buSzPct val="100000"/>
              <a:buNone/>
            </a:pPr>
            <a:r>
              <a:rPr lang="ru-RU"/>
              <a:t>У такому випадку варто спитати себе:</a:t>
            </a:r>
            <a:endParaRPr/>
          </a:p>
          <a:p>
            <a:pPr indent="-342900" lvl="0" marL="342900" rtl="0" algn="l">
              <a:spcBef>
                <a:spcPts val="1000"/>
              </a:spcBef>
              <a:spcAft>
                <a:spcPts val="0"/>
              </a:spcAft>
              <a:buSzPct val="100000"/>
              <a:buChar char="🠶"/>
            </a:pPr>
            <a:r>
              <a:rPr i="1" lang="ru-RU"/>
              <a:t>Які дані я хочу отримати?</a:t>
            </a:r>
            <a:endParaRPr/>
          </a:p>
          <a:p>
            <a:pPr indent="-342900" lvl="0" marL="342900" rtl="0" algn="l">
              <a:spcBef>
                <a:spcPts val="1000"/>
              </a:spcBef>
              <a:spcAft>
                <a:spcPts val="0"/>
              </a:spcAft>
              <a:buSzPct val="100000"/>
              <a:buChar char="🠶"/>
            </a:pPr>
            <a:r>
              <a:rPr i="1" lang="ru-RU"/>
              <a:t>Кого буду оцінювати?</a:t>
            </a:r>
            <a:endParaRPr/>
          </a:p>
          <a:p>
            <a:pPr indent="-342900" lvl="0" marL="342900" rtl="0" algn="l">
              <a:spcBef>
                <a:spcPts val="1000"/>
              </a:spcBef>
              <a:spcAft>
                <a:spcPts val="0"/>
              </a:spcAft>
              <a:buSzPct val="100000"/>
              <a:buChar char="🠶"/>
            </a:pPr>
            <a:r>
              <a:rPr i="1" lang="ru-RU"/>
              <a:t>Який інструмент використаю?</a:t>
            </a:r>
            <a:endParaRPr/>
          </a:p>
          <a:p>
            <a:pPr indent="-342900" lvl="0" marL="342900" rtl="0" algn="l">
              <a:spcBef>
                <a:spcPts val="1000"/>
              </a:spcBef>
              <a:spcAft>
                <a:spcPts val="0"/>
              </a:spcAft>
              <a:buSzPct val="100000"/>
              <a:buChar char="🠶"/>
            </a:pPr>
            <a:r>
              <a:rPr i="1" lang="ru-RU"/>
              <a:t>Які ресурси потрібні?</a:t>
            </a:r>
            <a:endParaRPr/>
          </a:p>
          <a:p>
            <a:pPr indent="-342900" lvl="0" marL="342900" rtl="0" algn="l">
              <a:spcBef>
                <a:spcPts val="1000"/>
              </a:spcBef>
              <a:spcAft>
                <a:spcPts val="0"/>
              </a:spcAft>
              <a:buSzPct val="100000"/>
              <a:buChar char="🠶"/>
            </a:pPr>
            <a:r>
              <a:rPr i="1" lang="ru-RU"/>
              <a:t>Хто буде оцінювати?</a:t>
            </a:r>
            <a:endParaRPr/>
          </a:p>
          <a:p>
            <a:pPr indent="-342900" lvl="0" marL="342900" rtl="0" algn="l">
              <a:spcBef>
                <a:spcPts val="1000"/>
              </a:spcBef>
              <a:spcAft>
                <a:spcPts val="0"/>
              </a:spcAft>
              <a:buSzPct val="100000"/>
              <a:buChar char="🠶"/>
            </a:pPr>
            <a:r>
              <a:rPr i="1" lang="ru-RU"/>
              <a:t>Коли проведу оцінювання?</a:t>
            </a:r>
            <a:endParaRPr/>
          </a:p>
          <a:p>
            <a:pPr indent="-342900" lvl="0" marL="342900" rtl="0" algn="l">
              <a:spcBef>
                <a:spcPts val="1000"/>
              </a:spcBef>
              <a:spcAft>
                <a:spcPts val="0"/>
              </a:spcAft>
              <a:buSzPct val="100000"/>
              <a:buChar char="🠶"/>
            </a:pPr>
            <a:r>
              <a:rPr i="1" lang="ru-RU"/>
              <a:t>Як використаю результати?</a:t>
            </a:r>
            <a:endParaRPr/>
          </a:p>
          <a:p>
            <a:pPr indent="0" lvl="0" marL="0" rtl="0" algn="l">
              <a:spcBef>
                <a:spcPts val="1000"/>
              </a:spcBef>
              <a:spcAft>
                <a:spcPts val="0"/>
              </a:spcAft>
              <a:buSzPct val="100000"/>
              <a:buNone/>
            </a:pPr>
            <a:r>
              <a:t/>
            </a:r>
            <a:endParaRPr i="1"/>
          </a:p>
        </p:txBody>
      </p:sp>
      <p:pic>
        <p:nvPicPr>
          <p:cNvPr id="221" name="Google Shape;221;p27"/>
          <p:cNvPicPr preferRelativeResize="0"/>
          <p:nvPr/>
        </p:nvPicPr>
        <p:blipFill rotWithShape="1">
          <a:blip r:embed="rId3">
            <a:alphaModFix/>
          </a:blip>
          <a:srcRect b="0" l="0" r="0" t="0"/>
          <a:stretch/>
        </p:blipFill>
        <p:spPr>
          <a:xfrm>
            <a:off x="5311726" y="3933056"/>
            <a:ext cx="3229426" cy="2314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8"/>
          <p:cNvPicPr preferRelativeResize="0"/>
          <p:nvPr>
            <p:ph idx="1" type="body"/>
          </p:nvPr>
        </p:nvPicPr>
        <p:blipFill rotWithShape="1">
          <a:blip r:embed="rId3">
            <a:alphaModFix/>
          </a:blip>
          <a:srcRect b="0" l="0" r="0" t="0"/>
          <a:stretch/>
        </p:blipFill>
        <p:spPr>
          <a:xfrm>
            <a:off x="-1" y="0"/>
            <a:ext cx="917795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idx="1" type="body"/>
          </p:nvPr>
        </p:nvSpPr>
        <p:spPr>
          <a:xfrm>
            <a:off x="2339752" y="764704"/>
            <a:ext cx="5616624" cy="376739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ru-RU" sz="2800"/>
              <a:t>Семестрове оцінювання</a:t>
            </a:r>
            <a:endParaRPr/>
          </a:p>
          <a:p>
            <a:pPr indent="0" lvl="0" marL="0" rtl="0" algn="l">
              <a:spcBef>
                <a:spcPts val="1000"/>
              </a:spcBef>
              <a:spcAft>
                <a:spcPts val="0"/>
              </a:spcAft>
              <a:buSzPts val="1800"/>
              <a:buNone/>
            </a:pPr>
            <a:r>
              <a:t/>
            </a:r>
            <a:endParaRPr/>
          </a:p>
        </p:txBody>
      </p:sp>
      <p:pic>
        <p:nvPicPr>
          <p:cNvPr id="232" name="Google Shape;232;p29"/>
          <p:cNvPicPr preferRelativeResize="0"/>
          <p:nvPr>
            <p:ph idx="2" type="body"/>
          </p:nvPr>
        </p:nvPicPr>
        <p:blipFill rotWithShape="1">
          <a:blip r:embed="rId3">
            <a:alphaModFix/>
          </a:blip>
          <a:srcRect b="0" l="0" r="0" t="0"/>
          <a:stretch/>
        </p:blipFill>
        <p:spPr>
          <a:xfrm>
            <a:off x="179512" y="1556792"/>
            <a:ext cx="8964488" cy="53012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p:nvPr/>
        </p:nvSpPr>
        <p:spPr>
          <a:xfrm>
            <a:off x="3131840" y="692696"/>
            <a:ext cx="324319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ru-RU" sz="2800" u="none" cap="none" strike="noStrike">
                <a:solidFill>
                  <a:schemeClr val="dk1"/>
                </a:solidFill>
                <a:latin typeface="Century Gothic"/>
                <a:ea typeface="Century Gothic"/>
                <a:cs typeface="Century Gothic"/>
                <a:sym typeface="Century Gothic"/>
              </a:rPr>
              <a:t>Річне оцінювання</a:t>
            </a:r>
            <a:endParaRPr sz="2800">
              <a:solidFill>
                <a:schemeClr val="dk1"/>
              </a:solidFill>
              <a:latin typeface="Century Gothic"/>
              <a:ea typeface="Century Gothic"/>
              <a:cs typeface="Century Gothic"/>
              <a:sym typeface="Century Gothic"/>
            </a:endParaRPr>
          </a:p>
        </p:txBody>
      </p:sp>
      <p:pic>
        <p:nvPicPr>
          <p:cNvPr id="238" name="Google Shape;238;p30"/>
          <p:cNvPicPr preferRelativeResize="0"/>
          <p:nvPr/>
        </p:nvPicPr>
        <p:blipFill rotWithShape="1">
          <a:blip r:embed="rId3">
            <a:alphaModFix/>
          </a:blip>
          <a:srcRect b="0" l="0" r="0" t="0"/>
          <a:stretch/>
        </p:blipFill>
        <p:spPr>
          <a:xfrm>
            <a:off x="179512" y="1628800"/>
            <a:ext cx="8964488" cy="522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1"/>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2"/>
          <p:cNvPicPr preferRelativeResize="0"/>
          <p:nvPr>
            <p:ph idx="1" type="body"/>
          </p:nvPr>
        </p:nvPicPr>
        <p:blipFill rotWithShape="1">
          <a:blip r:embed="rId3">
            <a:alphaModFix/>
          </a:blip>
          <a:srcRect b="0" l="0" r="0" t="0"/>
          <a:stretch/>
        </p:blipFill>
        <p:spPr>
          <a:xfrm>
            <a:off x="0" y="0"/>
            <a:ext cx="9130986"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3"/>
          <p:cNvPicPr preferRelativeResize="0"/>
          <p:nvPr>
            <p:ph idx="1" type="body"/>
          </p:nvPr>
        </p:nvPicPr>
        <p:blipFill rotWithShape="1">
          <a:blip r:embed="rId3">
            <a:alphaModFix/>
          </a:blip>
          <a:srcRect b="0" l="0" r="0" t="0"/>
          <a:stretch/>
        </p:blipFill>
        <p:spPr>
          <a:xfrm>
            <a:off x="-1" y="-53327"/>
            <a:ext cx="9144001" cy="72267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4"/>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5"/>
          <p:cNvPicPr preferRelativeResize="0"/>
          <p:nvPr>
            <p:ph idx="1" type="body"/>
          </p:nvPr>
        </p:nvPicPr>
        <p:blipFill rotWithShape="1">
          <a:blip r:embed="rId3">
            <a:alphaModFix/>
          </a:blip>
          <a:srcRect b="0" l="0" r="0" t="0"/>
          <a:stretch/>
        </p:blipFill>
        <p:spPr>
          <a:xfrm>
            <a:off x="30051" y="17476"/>
            <a:ext cx="9081203" cy="6840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6"/>
          <p:cNvPicPr preferRelativeResize="0"/>
          <p:nvPr>
            <p:ph idx="1" type="body"/>
          </p:nvPr>
        </p:nvPicPr>
        <p:blipFill rotWithShape="1">
          <a:blip r:embed="rId3">
            <a:alphaModFix/>
          </a:blip>
          <a:srcRect b="0" l="0" r="0" t="0"/>
          <a:stretch/>
        </p:blipFill>
        <p:spPr>
          <a:xfrm>
            <a:off x="-1" y="0"/>
            <a:ext cx="918034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C:\Users\user\Desktop\Концепція НУШ\003.jpg" id="170" name="Google Shape;170;p1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7"/>
          <p:cNvPicPr preferRelativeResize="0"/>
          <p:nvPr>
            <p:ph idx="1" type="body"/>
          </p:nvPr>
        </p:nvPicPr>
        <p:blipFill rotWithShape="1">
          <a:blip r:embed="rId3">
            <a:alphaModFix/>
          </a:blip>
          <a:srcRect b="0" l="0" r="0" t="0"/>
          <a:stretch/>
        </p:blipFill>
        <p:spPr>
          <a:xfrm>
            <a:off x="0" y="-27892"/>
            <a:ext cx="9144000" cy="2917461"/>
          </a:xfrm>
          <a:prstGeom prst="rect">
            <a:avLst/>
          </a:prstGeom>
          <a:noFill/>
          <a:ln>
            <a:noFill/>
          </a:ln>
        </p:spPr>
      </p:pic>
      <p:pic>
        <p:nvPicPr>
          <p:cNvPr id="274" name="Google Shape;274;p37"/>
          <p:cNvPicPr preferRelativeResize="0"/>
          <p:nvPr/>
        </p:nvPicPr>
        <p:blipFill rotWithShape="1">
          <a:blip r:embed="rId4">
            <a:alphaModFix/>
          </a:blip>
          <a:srcRect b="0" l="0" r="0" t="0"/>
          <a:stretch/>
        </p:blipFill>
        <p:spPr>
          <a:xfrm>
            <a:off x="0" y="2889568"/>
            <a:ext cx="9144000" cy="39684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8"/>
          <p:cNvPicPr preferRelativeResize="0"/>
          <p:nvPr>
            <p:ph idx="1" type="body"/>
          </p:nvPr>
        </p:nvPicPr>
        <p:blipFill rotWithShape="1">
          <a:blip r:embed="rId3">
            <a:alphaModFix/>
          </a:blip>
          <a:srcRect b="0" l="0" r="0" t="0"/>
          <a:stretch/>
        </p:blipFill>
        <p:spPr>
          <a:xfrm>
            <a:off x="0" y="0"/>
            <a:ext cx="9144000" cy="1484078"/>
          </a:xfrm>
          <a:prstGeom prst="rect">
            <a:avLst/>
          </a:prstGeom>
          <a:noFill/>
          <a:ln>
            <a:noFill/>
          </a:ln>
        </p:spPr>
      </p:pic>
      <p:pic>
        <p:nvPicPr>
          <p:cNvPr id="280" name="Google Shape;280;p38"/>
          <p:cNvPicPr preferRelativeResize="0"/>
          <p:nvPr/>
        </p:nvPicPr>
        <p:blipFill rotWithShape="1">
          <a:blip r:embed="rId4">
            <a:alphaModFix/>
          </a:blip>
          <a:srcRect b="0" l="0" r="0" t="0"/>
          <a:stretch/>
        </p:blipFill>
        <p:spPr>
          <a:xfrm>
            <a:off x="0" y="1505401"/>
            <a:ext cx="9144000" cy="2355647"/>
          </a:xfrm>
          <a:prstGeom prst="rect">
            <a:avLst/>
          </a:prstGeom>
          <a:noFill/>
          <a:ln>
            <a:noFill/>
          </a:ln>
        </p:spPr>
      </p:pic>
      <p:pic>
        <p:nvPicPr>
          <p:cNvPr id="281" name="Google Shape;281;p38"/>
          <p:cNvPicPr preferRelativeResize="0"/>
          <p:nvPr/>
        </p:nvPicPr>
        <p:blipFill rotWithShape="1">
          <a:blip r:embed="rId5">
            <a:alphaModFix/>
          </a:blip>
          <a:srcRect b="0" l="0" r="0" t="0"/>
          <a:stretch/>
        </p:blipFill>
        <p:spPr>
          <a:xfrm>
            <a:off x="0" y="3861049"/>
            <a:ext cx="9144000" cy="29969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39"/>
          <p:cNvGrpSpPr/>
          <p:nvPr/>
        </p:nvGrpSpPr>
        <p:grpSpPr>
          <a:xfrm>
            <a:off x="2406402" y="4755"/>
            <a:ext cx="4763244" cy="6848489"/>
            <a:chOff x="3739057" y="4755"/>
            <a:chExt cx="4763244" cy="6848489"/>
          </a:xfrm>
        </p:grpSpPr>
        <p:sp>
          <p:nvSpPr>
            <p:cNvPr id="287" name="Google Shape;287;p39"/>
            <p:cNvSpPr/>
            <p:nvPr/>
          </p:nvSpPr>
          <p:spPr>
            <a:xfrm>
              <a:off x="4441467" y="3429000"/>
              <a:ext cx="460780" cy="3073040"/>
            </a:xfrm>
            <a:custGeom>
              <a:rect b="b" l="l" r="r" t="t"/>
              <a:pathLst>
                <a:path extrusionOk="0" h="120000" w="120000">
                  <a:moveTo>
                    <a:pt x="0" y="0"/>
                  </a:moveTo>
                  <a:lnTo>
                    <a:pt x="60000" y="0"/>
                  </a:lnTo>
                  <a:lnTo>
                    <a:pt x="60000" y="120000"/>
                  </a:lnTo>
                  <a:lnTo>
                    <a:pt x="120000" y="12000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9"/>
            <p:cNvSpPr txBox="1"/>
            <p:nvPr/>
          </p:nvSpPr>
          <p:spPr>
            <a:xfrm>
              <a:off x="4594172" y="4887835"/>
              <a:ext cx="155369" cy="1553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sp>
          <p:nvSpPr>
            <p:cNvPr id="289" name="Google Shape;289;p39"/>
            <p:cNvSpPr/>
            <p:nvPr/>
          </p:nvSpPr>
          <p:spPr>
            <a:xfrm>
              <a:off x="4441467" y="3429000"/>
              <a:ext cx="460780" cy="2195028"/>
            </a:xfrm>
            <a:custGeom>
              <a:rect b="b" l="l" r="r" t="t"/>
              <a:pathLst>
                <a:path extrusionOk="0" h="120000" w="120000">
                  <a:moveTo>
                    <a:pt x="0" y="0"/>
                  </a:moveTo>
                  <a:lnTo>
                    <a:pt x="60000" y="0"/>
                  </a:lnTo>
                  <a:lnTo>
                    <a:pt x="60000" y="120000"/>
                  </a:lnTo>
                  <a:lnTo>
                    <a:pt x="120000" y="12000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9"/>
            <p:cNvSpPr txBox="1"/>
            <p:nvPr/>
          </p:nvSpPr>
          <p:spPr>
            <a:xfrm>
              <a:off x="4615785" y="4470442"/>
              <a:ext cx="112143" cy="11214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291" name="Google Shape;291;p39"/>
            <p:cNvSpPr/>
            <p:nvPr/>
          </p:nvSpPr>
          <p:spPr>
            <a:xfrm>
              <a:off x="4441467" y="3429000"/>
              <a:ext cx="460780" cy="1317017"/>
            </a:xfrm>
            <a:custGeom>
              <a:rect b="b" l="l" r="r" t="t"/>
              <a:pathLst>
                <a:path extrusionOk="0" h="120000" w="120000">
                  <a:moveTo>
                    <a:pt x="0" y="0"/>
                  </a:moveTo>
                  <a:lnTo>
                    <a:pt x="60000" y="0"/>
                  </a:lnTo>
                  <a:lnTo>
                    <a:pt x="60000" y="120000"/>
                  </a:lnTo>
                  <a:lnTo>
                    <a:pt x="120000" y="12000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9"/>
            <p:cNvSpPr txBox="1"/>
            <p:nvPr/>
          </p:nvSpPr>
          <p:spPr>
            <a:xfrm>
              <a:off x="4636974" y="4052626"/>
              <a:ext cx="69764" cy="6976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93" name="Google Shape;293;p39"/>
            <p:cNvSpPr/>
            <p:nvPr/>
          </p:nvSpPr>
          <p:spPr>
            <a:xfrm>
              <a:off x="4441467" y="3429000"/>
              <a:ext cx="460780" cy="439005"/>
            </a:xfrm>
            <a:custGeom>
              <a:rect b="b" l="l" r="r" t="t"/>
              <a:pathLst>
                <a:path extrusionOk="0" h="120000" w="120000">
                  <a:moveTo>
                    <a:pt x="0" y="0"/>
                  </a:moveTo>
                  <a:lnTo>
                    <a:pt x="60000" y="0"/>
                  </a:lnTo>
                  <a:lnTo>
                    <a:pt x="60000" y="120000"/>
                  </a:lnTo>
                  <a:lnTo>
                    <a:pt x="120000" y="12000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
            <p:cNvSpPr txBox="1"/>
            <p:nvPr/>
          </p:nvSpPr>
          <p:spPr>
            <a:xfrm>
              <a:off x="4655946" y="3632592"/>
              <a:ext cx="31821" cy="318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95" name="Google Shape;295;p39"/>
            <p:cNvSpPr/>
            <p:nvPr/>
          </p:nvSpPr>
          <p:spPr>
            <a:xfrm>
              <a:off x="4441467" y="2989994"/>
              <a:ext cx="460780" cy="439005"/>
            </a:xfrm>
            <a:custGeom>
              <a:rect b="b" l="l" r="r" t="t"/>
              <a:pathLst>
                <a:path extrusionOk="0" h="120000" w="120000">
                  <a:moveTo>
                    <a:pt x="0" y="120000"/>
                  </a:moveTo>
                  <a:lnTo>
                    <a:pt x="60000" y="120000"/>
                  </a:lnTo>
                  <a:lnTo>
                    <a:pt x="60000" y="0"/>
                  </a:lnTo>
                  <a:lnTo>
                    <a:pt x="120000" y="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9"/>
            <p:cNvSpPr txBox="1"/>
            <p:nvPr/>
          </p:nvSpPr>
          <p:spPr>
            <a:xfrm>
              <a:off x="4655946" y="3193586"/>
              <a:ext cx="31821" cy="318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97" name="Google Shape;297;p39"/>
            <p:cNvSpPr/>
            <p:nvPr/>
          </p:nvSpPr>
          <p:spPr>
            <a:xfrm>
              <a:off x="4441467" y="2111982"/>
              <a:ext cx="460780" cy="1317017"/>
            </a:xfrm>
            <a:custGeom>
              <a:rect b="b" l="l" r="r" t="t"/>
              <a:pathLst>
                <a:path extrusionOk="0" h="120000" w="120000">
                  <a:moveTo>
                    <a:pt x="0" y="120000"/>
                  </a:moveTo>
                  <a:lnTo>
                    <a:pt x="60000" y="120000"/>
                  </a:lnTo>
                  <a:lnTo>
                    <a:pt x="60000" y="0"/>
                  </a:lnTo>
                  <a:lnTo>
                    <a:pt x="120000" y="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txBox="1"/>
            <p:nvPr/>
          </p:nvSpPr>
          <p:spPr>
            <a:xfrm>
              <a:off x="4636974" y="2735608"/>
              <a:ext cx="69764" cy="6976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99" name="Google Shape;299;p39"/>
            <p:cNvSpPr/>
            <p:nvPr/>
          </p:nvSpPr>
          <p:spPr>
            <a:xfrm>
              <a:off x="4441467" y="1233971"/>
              <a:ext cx="460780" cy="2195028"/>
            </a:xfrm>
            <a:custGeom>
              <a:rect b="b" l="l" r="r" t="t"/>
              <a:pathLst>
                <a:path extrusionOk="0" h="120000" w="120000">
                  <a:moveTo>
                    <a:pt x="0" y="120000"/>
                  </a:moveTo>
                  <a:lnTo>
                    <a:pt x="60000" y="120000"/>
                  </a:lnTo>
                  <a:lnTo>
                    <a:pt x="60000" y="0"/>
                  </a:lnTo>
                  <a:lnTo>
                    <a:pt x="120000" y="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9"/>
            <p:cNvSpPr txBox="1"/>
            <p:nvPr/>
          </p:nvSpPr>
          <p:spPr>
            <a:xfrm>
              <a:off x="4615785" y="2275413"/>
              <a:ext cx="112143" cy="11214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301" name="Google Shape;301;p39"/>
            <p:cNvSpPr/>
            <p:nvPr/>
          </p:nvSpPr>
          <p:spPr>
            <a:xfrm>
              <a:off x="4441467" y="355959"/>
              <a:ext cx="460780" cy="3073040"/>
            </a:xfrm>
            <a:custGeom>
              <a:rect b="b" l="l" r="r" t="t"/>
              <a:pathLst>
                <a:path extrusionOk="0" h="120000" w="120000">
                  <a:moveTo>
                    <a:pt x="0" y="120000"/>
                  </a:moveTo>
                  <a:lnTo>
                    <a:pt x="60000" y="120000"/>
                  </a:lnTo>
                  <a:lnTo>
                    <a:pt x="60000" y="0"/>
                  </a:lnTo>
                  <a:lnTo>
                    <a:pt x="120000" y="0"/>
                  </a:lnTo>
                </a:path>
              </a:pathLst>
            </a:custGeom>
            <a:noFill/>
            <a:ln cap="rnd" cmpd="sng" w="15875">
              <a:solidFill>
                <a:srgbClr val="82250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9"/>
            <p:cNvSpPr txBox="1"/>
            <p:nvPr/>
          </p:nvSpPr>
          <p:spPr>
            <a:xfrm>
              <a:off x="4594172" y="1814794"/>
              <a:ext cx="155369" cy="1553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sp>
          <p:nvSpPr>
            <p:cNvPr id="303" name="Google Shape;303;p39"/>
            <p:cNvSpPr/>
            <p:nvPr/>
          </p:nvSpPr>
          <p:spPr>
            <a:xfrm rot="-5400000">
              <a:off x="2241817" y="3077795"/>
              <a:ext cx="3696890"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9"/>
            <p:cNvSpPr txBox="1"/>
            <p:nvPr/>
          </p:nvSpPr>
          <p:spPr>
            <a:xfrm rot="-5400000">
              <a:off x="2241817" y="3077795"/>
              <a:ext cx="3696890" cy="702409"/>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None/>
              </a:pPr>
              <a:r>
                <a:rPr lang="ru-RU" sz="2300">
                  <a:solidFill>
                    <a:schemeClr val="lt1"/>
                  </a:solidFill>
                  <a:latin typeface="Century Gothic"/>
                  <a:ea typeface="Century Gothic"/>
                  <a:cs typeface="Century Gothic"/>
                  <a:sym typeface="Century Gothic"/>
                </a:rPr>
                <a:t>Функції оцінювання в НУШ</a:t>
              </a:r>
              <a:endParaRPr sz="2300">
                <a:solidFill>
                  <a:schemeClr val="lt1"/>
                </a:solidFill>
                <a:latin typeface="Century Gothic"/>
                <a:ea typeface="Century Gothic"/>
                <a:cs typeface="Century Gothic"/>
                <a:sym typeface="Century Gothic"/>
              </a:endParaRPr>
            </a:p>
          </p:txBody>
        </p:sp>
        <p:sp>
          <p:nvSpPr>
            <p:cNvPr id="305" name="Google Shape;305;p39"/>
            <p:cNvSpPr/>
            <p:nvPr/>
          </p:nvSpPr>
          <p:spPr>
            <a:xfrm>
              <a:off x="4902247" y="4755"/>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txBox="1"/>
            <p:nvPr/>
          </p:nvSpPr>
          <p:spPr>
            <a:xfrm>
              <a:off x="4902247" y="4755"/>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мотиваційна – активізує внутрішні й зовнішні мотиви до навчання</a:t>
              </a:r>
              <a:endParaRPr sz="1300">
                <a:solidFill>
                  <a:schemeClr val="lt1"/>
                </a:solidFill>
                <a:latin typeface="Century Gothic"/>
                <a:ea typeface="Century Gothic"/>
                <a:cs typeface="Century Gothic"/>
                <a:sym typeface="Century Gothic"/>
              </a:endParaRPr>
            </a:p>
          </p:txBody>
        </p:sp>
        <p:sp>
          <p:nvSpPr>
            <p:cNvPr id="307" name="Google Shape;307;p39"/>
            <p:cNvSpPr/>
            <p:nvPr/>
          </p:nvSpPr>
          <p:spPr>
            <a:xfrm>
              <a:off x="4902247" y="882766"/>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9"/>
            <p:cNvSpPr txBox="1"/>
            <p:nvPr/>
          </p:nvSpPr>
          <p:spPr>
            <a:xfrm>
              <a:off x="4902247" y="882766"/>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діагностична – сприяє визначенню рівня компетентності учнів, усвідомленню ними прогалин у своїх знаннях</a:t>
              </a:r>
              <a:endParaRPr sz="1300">
                <a:solidFill>
                  <a:schemeClr val="lt1"/>
                </a:solidFill>
                <a:latin typeface="Century Gothic"/>
                <a:ea typeface="Century Gothic"/>
                <a:cs typeface="Century Gothic"/>
                <a:sym typeface="Century Gothic"/>
              </a:endParaRPr>
            </a:p>
          </p:txBody>
        </p:sp>
        <p:sp>
          <p:nvSpPr>
            <p:cNvPr id="309" name="Google Shape;309;p39"/>
            <p:cNvSpPr/>
            <p:nvPr/>
          </p:nvSpPr>
          <p:spPr>
            <a:xfrm>
              <a:off x="4902247" y="1760778"/>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
            <p:cNvSpPr txBox="1"/>
            <p:nvPr/>
          </p:nvSpPr>
          <p:spPr>
            <a:xfrm>
              <a:off x="4902247" y="1760778"/>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коригувальна – спрямовує зусилля учнів на подолання труднощів</a:t>
              </a:r>
              <a:endParaRPr sz="1300">
                <a:solidFill>
                  <a:schemeClr val="lt1"/>
                </a:solidFill>
                <a:latin typeface="Century Gothic"/>
                <a:ea typeface="Century Gothic"/>
                <a:cs typeface="Century Gothic"/>
                <a:sym typeface="Century Gothic"/>
              </a:endParaRPr>
            </a:p>
          </p:txBody>
        </p:sp>
        <p:sp>
          <p:nvSpPr>
            <p:cNvPr id="311" name="Google Shape;311;p39"/>
            <p:cNvSpPr/>
            <p:nvPr/>
          </p:nvSpPr>
          <p:spPr>
            <a:xfrm>
              <a:off x="4902247" y="2638789"/>
              <a:ext cx="3600054"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9"/>
            <p:cNvSpPr txBox="1"/>
            <p:nvPr/>
          </p:nvSpPr>
          <p:spPr>
            <a:xfrm>
              <a:off x="4902247" y="2638789"/>
              <a:ext cx="3600054"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прогностична – ставить цілі навчання на майбутнє</a:t>
              </a:r>
              <a:endParaRPr sz="1300">
                <a:solidFill>
                  <a:schemeClr val="lt1"/>
                </a:solidFill>
                <a:latin typeface="Century Gothic"/>
                <a:ea typeface="Century Gothic"/>
                <a:cs typeface="Century Gothic"/>
                <a:sym typeface="Century Gothic"/>
              </a:endParaRPr>
            </a:p>
          </p:txBody>
        </p:sp>
        <p:sp>
          <p:nvSpPr>
            <p:cNvPr id="313" name="Google Shape;313;p39"/>
            <p:cNvSpPr/>
            <p:nvPr/>
          </p:nvSpPr>
          <p:spPr>
            <a:xfrm>
              <a:off x="4902247" y="3516801"/>
              <a:ext cx="3600054"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9"/>
            <p:cNvSpPr txBox="1"/>
            <p:nvPr/>
          </p:nvSpPr>
          <p:spPr>
            <a:xfrm>
              <a:off x="4902247" y="3516801"/>
              <a:ext cx="3600054"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розвивальна – мотивує до рефлексії та самовдосконалення</a:t>
              </a:r>
              <a:endParaRPr b="0" i="0" sz="1300">
                <a:solidFill>
                  <a:schemeClr val="lt1"/>
                </a:solidFill>
                <a:latin typeface="Century Gothic"/>
                <a:ea typeface="Century Gothic"/>
                <a:cs typeface="Century Gothic"/>
                <a:sym typeface="Century Gothic"/>
              </a:endParaRPr>
            </a:p>
          </p:txBody>
        </p:sp>
        <p:sp>
          <p:nvSpPr>
            <p:cNvPr id="315" name="Google Shape;315;p39"/>
            <p:cNvSpPr/>
            <p:nvPr/>
          </p:nvSpPr>
          <p:spPr>
            <a:xfrm>
              <a:off x="4902247" y="4394812"/>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9"/>
            <p:cNvSpPr txBox="1"/>
            <p:nvPr/>
          </p:nvSpPr>
          <p:spPr>
            <a:xfrm>
              <a:off x="4902247" y="4394812"/>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навчальна – забезпечує зворотний зв’язок між учителем і учнем</a:t>
              </a:r>
              <a:endParaRPr b="0" i="0" sz="1300">
                <a:solidFill>
                  <a:schemeClr val="lt1"/>
                </a:solidFill>
                <a:latin typeface="Century Gothic"/>
                <a:ea typeface="Century Gothic"/>
                <a:cs typeface="Century Gothic"/>
                <a:sym typeface="Century Gothic"/>
              </a:endParaRPr>
            </a:p>
          </p:txBody>
        </p:sp>
        <p:sp>
          <p:nvSpPr>
            <p:cNvPr id="317" name="Google Shape;317;p39"/>
            <p:cNvSpPr/>
            <p:nvPr/>
          </p:nvSpPr>
          <p:spPr>
            <a:xfrm>
              <a:off x="4902247" y="5272824"/>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9"/>
            <p:cNvSpPr txBox="1"/>
            <p:nvPr/>
          </p:nvSpPr>
          <p:spPr>
            <a:xfrm>
              <a:off x="4902247" y="5272824"/>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виховна – налаштовує дитину на розвиток власної організованості</a:t>
              </a:r>
              <a:endParaRPr b="0" i="0" sz="1300">
                <a:solidFill>
                  <a:schemeClr val="lt1"/>
                </a:solidFill>
                <a:latin typeface="Century Gothic"/>
                <a:ea typeface="Century Gothic"/>
                <a:cs typeface="Century Gothic"/>
                <a:sym typeface="Century Gothic"/>
              </a:endParaRPr>
            </a:p>
          </p:txBody>
        </p:sp>
        <p:sp>
          <p:nvSpPr>
            <p:cNvPr id="319" name="Google Shape;319;p39"/>
            <p:cNvSpPr/>
            <p:nvPr/>
          </p:nvSpPr>
          <p:spPr>
            <a:xfrm>
              <a:off x="4902247" y="6150835"/>
              <a:ext cx="3589341" cy="702409"/>
            </a:xfrm>
            <a:prstGeom prst="rect">
              <a:avLst/>
            </a:prstGeom>
            <a:solidFill>
              <a:srgbClr val="A52F0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9"/>
            <p:cNvSpPr txBox="1"/>
            <p:nvPr/>
          </p:nvSpPr>
          <p:spPr>
            <a:xfrm>
              <a:off x="4902247" y="6150835"/>
              <a:ext cx="3589341" cy="70240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b="0" i="0" lang="ru-RU" sz="1300">
                  <a:solidFill>
                    <a:schemeClr val="lt1"/>
                  </a:solidFill>
                  <a:latin typeface="Century Gothic"/>
                  <a:ea typeface="Century Gothic"/>
                  <a:cs typeface="Century Gothic"/>
                  <a:sym typeface="Century Gothic"/>
                </a:rPr>
                <a:t>управлінська – надає необхідну інформацію для ухвалення рішень</a:t>
              </a:r>
              <a:endParaRPr b="0" i="0" sz="1300">
                <a:solidFill>
                  <a:schemeClr val="lt1"/>
                </a:solidFill>
                <a:latin typeface="Century Gothic"/>
                <a:ea typeface="Century Gothic"/>
                <a:cs typeface="Century Gothic"/>
                <a:sym typeface="Century Gothic"/>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type="title"/>
          </p:nvPr>
        </p:nvSpPr>
        <p:spPr>
          <a:xfrm>
            <a:off x="1942415" y="260648"/>
            <a:ext cx="6589199"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ru-RU"/>
              <a:t>Власна система роботи з критеріями оцінювання  навчальних досягнень учнів 5-Б класу з німецької мови</a:t>
            </a:r>
            <a:endParaRPr/>
          </a:p>
        </p:txBody>
      </p:sp>
      <p:sp>
        <p:nvSpPr>
          <p:cNvPr id="326" name="Google Shape;326;p40"/>
          <p:cNvSpPr txBox="1"/>
          <p:nvPr>
            <p:ph idx="1" type="body"/>
          </p:nvPr>
        </p:nvSpPr>
        <p:spPr>
          <a:xfrm>
            <a:off x="683569" y="2564904"/>
            <a:ext cx="7848046" cy="3777622"/>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2400"/>
              <a:buNone/>
            </a:pPr>
            <a:r>
              <a:rPr b="1" lang="ru-RU" sz="2400"/>
              <a:t>1. Формувальне оцінювання</a:t>
            </a:r>
            <a:endParaRPr/>
          </a:p>
          <a:p>
            <a:pPr indent="-342900" lvl="0" marL="342900" rtl="0" algn="l">
              <a:spcBef>
                <a:spcPts val="1000"/>
              </a:spcBef>
              <a:spcAft>
                <a:spcPts val="0"/>
              </a:spcAft>
              <a:buSzPts val="2400"/>
              <a:buAutoNum type="arabicParenR"/>
            </a:pPr>
            <a:r>
              <a:rPr i="1" lang="ru-RU" sz="2400"/>
              <a:t>здійснювалось у формі самооцінювання </a:t>
            </a:r>
            <a:r>
              <a:rPr lang="ru-RU" sz="2400"/>
              <a:t>(метод «Незавершене речення» (Ich weiß…, Ich kann…); </a:t>
            </a:r>
            <a:endParaRPr/>
          </a:p>
          <a:p>
            <a:pPr indent="-342900" lvl="0" marL="342900" rtl="0" algn="l">
              <a:spcBef>
                <a:spcPts val="1000"/>
              </a:spcBef>
              <a:spcAft>
                <a:spcPts val="0"/>
              </a:spcAft>
              <a:buSzPts val="2400"/>
              <a:buAutoNum type="arabicParenR"/>
            </a:pPr>
            <a:r>
              <a:rPr i="1" lang="ru-RU" sz="2400"/>
              <a:t>зворотній зв’язок </a:t>
            </a:r>
            <a:r>
              <a:rPr lang="ru-RU" sz="2400"/>
              <a:t>(було акцентовано увагу не лише на успіхах учня, а й на тому, над чим та як ще варто йому попрацювати);</a:t>
            </a:r>
            <a:endParaRPr/>
          </a:p>
          <a:p>
            <a:pPr indent="-342900" lvl="0" marL="342900" rtl="0" algn="l">
              <a:spcBef>
                <a:spcPts val="1000"/>
              </a:spcBef>
              <a:spcAft>
                <a:spcPts val="0"/>
              </a:spcAft>
              <a:buSzPts val="2400"/>
              <a:buAutoNum type="arabicParenR"/>
            </a:pPr>
            <a:r>
              <a:rPr i="1" lang="ru-RU" sz="2400"/>
              <a:t>взаємооцінювання учнів </a:t>
            </a:r>
            <a:r>
              <a:rPr lang="ru-RU" sz="2400"/>
              <a:t>(учні виконували завдання у парах, а перевірка здійснювалась в режимі школяр-школяр).</a:t>
            </a:r>
            <a:endParaRPr/>
          </a:p>
          <a:p>
            <a:pPr indent="0" lvl="0" marL="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idx="1" type="body"/>
          </p:nvPr>
        </p:nvSpPr>
        <p:spPr>
          <a:xfrm>
            <a:off x="1475656" y="476672"/>
            <a:ext cx="7272807" cy="59766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ru-RU" sz="2800"/>
              <a:t>2</a:t>
            </a:r>
            <a:r>
              <a:rPr lang="ru-RU" sz="2800"/>
              <a:t>. </a:t>
            </a:r>
            <a:r>
              <a:rPr b="1" lang="ru-RU" sz="2800"/>
              <a:t>Поточне оцінювання</a:t>
            </a:r>
            <a:endParaRPr/>
          </a:p>
          <a:p>
            <a:pPr indent="0" lvl="0" marL="0" rtl="0" algn="l">
              <a:spcBef>
                <a:spcPts val="1000"/>
              </a:spcBef>
              <a:spcAft>
                <a:spcPts val="0"/>
              </a:spcAft>
              <a:buSzPts val="2400"/>
              <a:buNone/>
            </a:pPr>
            <a:r>
              <a:rPr lang="ru-RU" sz="2400"/>
              <a:t>Метою цього виду контролю є встановлення рівня опанування навчального матеріалу та коригування застосовуваних технологій навчання.</a:t>
            </a:r>
            <a:endParaRPr b="1" sz="3200"/>
          </a:p>
          <a:p>
            <a:pPr indent="-457200" lvl="0" marL="457200" rtl="0" algn="l">
              <a:spcBef>
                <a:spcPts val="1000"/>
              </a:spcBef>
              <a:spcAft>
                <a:spcPts val="0"/>
              </a:spcAft>
              <a:buSzPts val="2400"/>
              <a:buFont typeface="Century Gothic"/>
              <a:buAutoNum type="arabicParenR"/>
            </a:pPr>
            <a:r>
              <a:rPr i="1" lang="ru-RU" sz="2400"/>
              <a:t>спрямовувалося на закріплення недавно вивченого матеріалу </a:t>
            </a:r>
            <a:r>
              <a:rPr lang="ru-RU" sz="2400"/>
              <a:t>(за допомогою усного опитування чи тестів);</a:t>
            </a:r>
            <a:endParaRPr/>
          </a:p>
          <a:p>
            <a:pPr indent="-457200" lvl="0" marL="457200" rtl="0" algn="l">
              <a:spcBef>
                <a:spcPts val="1000"/>
              </a:spcBef>
              <a:spcAft>
                <a:spcPts val="0"/>
              </a:spcAft>
              <a:buSzPts val="2400"/>
              <a:buFont typeface="Century Gothic"/>
              <a:buAutoNum type="arabicParenR"/>
            </a:pPr>
            <a:r>
              <a:rPr i="1" lang="ru-RU" sz="2400"/>
              <a:t>спрямовувалося на повторення пройденого матеріалу </a:t>
            </a:r>
            <a:r>
              <a:rPr lang="ru-RU" sz="2400"/>
              <a:t>(самостійна робота).</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idx="1" type="body"/>
          </p:nvPr>
        </p:nvSpPr>
        <p:spPr>
          <a:xfrm>
            <a:off x="1475656" y="476672"/>
            <a:ext cx="7272807" cy="59766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ru-RU" sz="2800"/>
              <a:t>3</a:t>
            </a:r>
            <a:r>
              <a:rPr lang="ru-RU" sz="2800"/>
              <a:t>. </a:t>
            </a:r>
            <a:r>
              <a:rPr b="1" lang="ru-RU" sz="2800"/>
              <a:t>Підсумкове оцінювання</a:t>
            </a:r>
            <a:endParaRPr/>
          </a:p>
          <a:p>
            <a:pPr indent="-457200" lvl="0" marL="457200" rtl="0" algn="l">
              <a:spcBef>
                <a:spcPts val="1000"/>
              </a:spcBef>
              <a:spcAft>
                <a:spcPts val="0"/>
              </a:spcAft>
              <a:buSzPts val="2400"/>
              <a:buFont typeface="Century Gothic"/>
              <a:buAutoNum type="arabicParenR"/>
            </a:pPr>
            <a:r>
              <a:rPr i="1" lang="ru-RU" sz="2400"/>
              <a:t>тематичне оцінювання</a:t>
            </a:r>
            <a:r>
              <a:rPr lang="ru-RU" sz="2400"/>
              <a:t>(здійснювалося на основі поточного оцінювання з урахуванням проведених контрольних робіт);</a:t>
            </a:r>
            <a:endParaRPr/>
          </a:p>
          <a:p>
            <a:pPr indent="-457200" lvl="0" marL="457200" rtl="0" algn="l">
              <a:spcBef>
                <a:spcPts val="1000"/>
              </a:spcBef>
              <a:spcAft>
                <a:spcPts val="0"/>
              </a:spcAft>
              <a:buSzPts val="2400"/>
              <a:buFont typeface="Century Gothic"/>
              <a:buAutoNum type="arabicParenR"/>
            </a:pPr>
            <a:r>
              <a:rPr i="1" lang="ru-RU" sz="2400"/>
              <a:t>семестрове оцінювання</a:t>
            </a:r>
            <a:r>
              <a:rPr lang="ru-RU" sz="2400"/>
              <a:t>(проводилося за чотирма видами мовленнєвої діяльності (аудіювання, говоріння, читання, письмо) (див. слайди 14-21).</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type="title"/>
          </p:nvPr>
        </p:nvSpPr>
        <p:spPr>
          <a:xfrm>
            <a:off x="323528" y="260648"/>
            <a:ext cx="8640960" cy="468052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3600"/>
              <a:buFont typeface="Century Gothic"/>
              <a:buNone/>
            </a:pPr>
            <a:br>
              <a:rPr lang="ru-RU">
                <a:solidFill>
                  <a:srgbClr val="C00000"/>
                </a:solidFill>
              </a:rPr>
            </a:br>
            <a:br>
              <a:rPr lang="ru-RU">
                <a:solidFill>
                  <a:srgbClr val="C00000"/>
                </a:solidFill>
              </a:rPr>
            </a:br>
            <a:br>
              <a:rPr lang="ru-RU">
                <a:solidFill>
                  <a:srgbClr val="C00000"/>
                </a:solidFill>
              </a:rPr>
            </a:br>
            <a:br>
              <a:rPr lang="ru-RU">
                <a:solidFill>
                  <a:srgbClr val="C00000"/>
                </a:solidFill>
              </a:rPr>
            </a:br>
            <a:r>
              <a:rPr lang="ru-RU">
                <a:solidFill>
                  <a:srgbClr val="C00000"/>
                </a:solidFill>
              </a:rPr>
              <a:t>Дякую за увагу!</a:t>
            </a:r>
            <a:endParaRPr>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C:\Users\user\Desktop\Концепція НУШ\-5-638.jpg" id="175" name="Google Shape;175;p20"/>
          <p:cNvPicPr preferRelativeResize="0"/>
          <p:nvPr/>
        </p:nvPicPr>
        <p:blipFill rotWithShape="1">
          <a:blip r:embed="rId3">
            <a:alphaModFix/>
          </a:blip>
          <a:srcRect b="0" l="0" r="0" t="0"/>
          <a:stretch/>
        </p:blipFill>
        <p:spPr>
          <a:xfrm>
            <a:off x="0" y="-3584"/>
            <a:ext cx="9143999" cy="68651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sp>
        <p:nvSpPr>
          <p:cNvPr id="181" name="Google Shape;181;p21"/>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C:\Users\user\Desktop\Концепція НУШ\10.jpg" id="182" name="Google Shape;182;p2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sp>
        <p:nvSpPr>
          <p:cNvPr id="188" name="Google Shape;188;p22"/>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C:\Users\user\Desktop\Концепція НУШ\11.jpg" id="189" name="Google Shape;189;p22"/>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sp>
        <p:nvSpPr>
          <p:cNvPr id="195" name="Google Shape;195;p23"/>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C:\Users\user\Desktop\Концепція НУШ\19.jpg" id="196" name="Google Shape;196;p2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t/>
            </a:r>
            <a:endParaRPr/>
          </a:p>
        </p:txBody>
      </p:sp>
      <p:sp>
        <p:nvSpPr>
          <p:cNvPr id="202" name="Google Shape;202;p24"/>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p:txBody>
      </p:sp>
      <p:pic>
        <p:nvPicPr>
          <p:cNvPr descr="C:\Users\user\Desktop\Концепція НУШ\2016-9-638.jpg" id="203" name="Google Shape;203;p24"/>
          <p:cNvPicPr preferRelativeResize="0"/>
          <p:nvPr/>
        </p:nvPicPr>
        <p:blipFill rotWithShape="1">
          <a:blip r:embed="rId3">
            <a:alphaModFix/>
          </a:blip>
          <a:srcRect b="0" l="0" r="0" t="0"/>
          <a:stretch/>
        </p:blipFill>
        <p:spPr>
          <a:xfrm>
            <a:off x="4772" y="-3584"/>
            <a:ext cx="9139228" cy="68615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5"/>
          <p:cNvPicPr preferRelativeResize="0"/>
          <p:nvPr/>
        </p:nvPicPr>
        <p:blipFill rotWithShape="1">
          <a:blip r:embed="rId3">
            <a:alphaModFix/>
          </a:blip>
          <a:srcRect b="0" l="0" r="0" t="0"/>
          <a:stretch/>
        </p:blipFill>
        <p:spPr>
          <a:xfrm>
            <a:off x="6300192" y="201545"/>
            <a:ext cx="2676899" cy="2048161"/>
          </a:xfrm>
          <a:prstGeom prst="rect">
            <a:avLst/>
          </a:prstGeom>
          <a:noFill/>
          <a:ln>
            <a:noFill/>
          </a:ln>
        </p:spPr>
      </p:pic>
      <p:sp>
        <p:nvSpPr>
          <p:cNvPr id="209" name="Google Shape;209;p25"/>
          <p:cNvSpPr txBox="1"/>
          <p:nvPr>
            <p:ph type="title"/>
          </p:nvPr>
        </p:nvSpPr>
        <p:spPr>
          <a:xfrm>
            <a:off x="1547664" y="585180"/>
            <a:ext cx="4589764"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2400"/>
              <a:buFont typeface="Century Gothic"/>
              <a:buNone/>
            </a:pPr>
            <a:r>
              <a:rPr b="1" lang="ru-RU" sz="2400"/>
              <a:t>Критерії оцінювання навчальних досягнень учнів з німецької мови</a:t>
            </a:r>
            <a:endParaRPr b="1" sz="2400"/>
          </a:p>
        </p:txBody>
      </p:sp>
      <p:sp>
        <p:nvSpPr>
          <p:cNvPr id="210" name="Google Shape;210;p25"/>
          <p:cNvSpPr txBox="1"/>
          <p:nvPr>
            <p:ph idx="1" type="body"/>
          </p:nvPr>
        </p:nvSpPr>
        <p:spPr>
          <a:xfrm>
            <a:off x="1043608" y="2276872"/>
            <a:ext cx="7490792" cy="41037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ru-RU"/>
              <a:t>Нині оцінювання в школі має три вектори спрямування – оцінювання якості навчання, досягнень кожної дитини й самооцінювання (дитина опановує прийоми оцінювання власних здобутків та результатів своїх однолітків). Відповідно до цього, розрізняють:</a:t>
            </a:r>
            <a:endParaRPr/>
          </a:p>
          <a:p>
            <a:pPr indent="-342900" lvl="0" marL="342900" rtl="0" algn="l">
              <a:spcBef>
                <a:spcPts val="1000"/>
              </a:spcBef>
              <a:spcAft>
                <a:spcPts val="0"/>
              </a:spcAft>
              <a:buSzPts val="1800"/>
              <a:buChar char="🠶"/>
            </a:pPr>
            <a:r>
              <a:rPr b="1" i="1" lang="ru-RU"/>
              <a:t>формувальне оцінювання </a:t>
            </a:r>
            <a:r>
              <a:rPr i="1" lang="ru-RU"/>
              <a:t>(оцінювання як навчання), спрямоване на покращення навчальних навичок;</a:t>
            </a:r>
            <a:endParaRPr/>
          </a:p>
          <a:p>
            <a:pPr indent="-342900" lvl="0" marL="342900" rtl="0" algn="l">
              <a:spcBef>
                <a:spcPts val="1000"/>
              </a:spcBef>
              <a:spcAft>
                <a:spcPts val="0"/>
              </a:spcAft>
              <a:buSzPts val="1800"/>
              <a:buChar char="🠶"/>
            </a:pPr>
            <a:r>
              <a:rPr b="1" i="1" lang="ru-RU"/>
              <a:t>поточне (або рівневе) оцінювання </a:t>
            </a:r>
            <a:r>
              <a:rPr i="1" lang="ru-RU"/>
              <a:t>(оцінювання навчання), коли ми визначаємо рівень навчальних досягнень дитини;</a:t>
            </a:r>
            <a:endParaRPr/>
          </a:p>
          <a:p>
            <a:pPr indent="-342900" lvl="0" marL="342900" rtl="0" algn="l">
              <a:spcBef>
                <a:spcPts val="1000"/>
              </a:spcBef>
              <a:spcAft>
                <a:spcPts val="0"/>
              </a:spcAft>
              <a:buSzPts val="1800"/>
              <a:buChar char="🠶"/>
            </a:pPr>
            <a:r>
              <a:rPr b="1" i="1" lang="ru-RU"/>
              <a:t>підсумкове оцінювання </a:t>
            </a:r>
            <a:r>
              <a:rPr i="1" lang="ru-RU"/>
              <a:t>(оцінювання результату навчання) – комплексне оцінювання результатів дитини за кількома параметрами.</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idx="1" type="body"/>
          </p:nvPr>
        </p:nvSpPr>
        <p:spPr>
          <a:xfrm>
            <a:off x="539552" y="764704"/>
            <a:ext cx="7994849" cy="5904656"/>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b="1" lang="ru-RU"/>
              <a:t>ЕТАПИ ФОРМУВАЛЬНОГО ОЦІНЮВАННЯ</a:t>
            </a:r>
            <a:endParaRPr/>
          </a:p>
          <a:p>
            <a:pPr indent="0" lvl="0" marL="0" rtl="0" algn="l">
              <a:spcBef>
                <a:spcPts val="1000"/>
              </a:spcBef>
              <a:spcAft>
                <a:spcPts val="0"/>
              </a:spcAft>
              <a:buSzPts val="1800"/>
              <a:buNone/>
            </a:pPr>
            <a:r>
              <a:rPr lang="ru-RU"/>
              <a:t>Коли діти виконали поставлене завдання (або опанували нову тему тощо), педагогу потрібно:</a:t>
            </a:r>
            <a:endParaRPr/>
          </a:p>
          <a:p>
            <a:pPr indent="-342900" lvl="0" marL="342900" rtl="0" algn="l">
              <a:spcBef>
                <a:spcPts val="1000"/>
              </a:spcBef>
              <a:spcAft>
                <a:spcPts val="0"/>
              </a:spcAft>
              <a:buSzPts val="1800"/>
              <a:buChar char="🠶"/>
            </a:pPr>
            <a:r>
              <a:rPr i="1" lang="ru-RU"/>
              <a:t>проаналізувати разом із дітьми, що зроблено правильно;</a:t>
            </a:r>
            <a:endParaRPr/>
          </a:p>
          <a:p>
            <a:pPr indent="-342900" lvl="0" marL="342900" rtl="0" algn="l">
              <a:spcBef>
                <a:spcPts val="1000"/>
              </a:spcBef>
              <a:spcAft>
                <a:spcPts val="0"/>
              </a:spcAft>
              <a:buSzPts val="1800"/>
              <a:buChar char="🠶"/>
            </a:pPr>
            <a:r>
              <a:rPr i="1" lang="ru-RU"/>
              <a:t>показати, які помилки та неточності допущені в роботі;</a:t>
            </a:r>
            <a:endParaRPr/>
          </a:p>
          <a:p>
            <a:pPr indent="-342900" lvl="0" marL="342900" rtl="0" algn="l">
              <a:spcBef>
                <a:spcPts val="1000"/>
              </a:spcBef>
              <a:spcAft>
                <a:spcPts val="0"/>
              </a:spcAft>
              <a:buSzPts val="1800"/>
              <a:buChar char="🠶"/>
            </a:pPr>
            <a:r>
              <a:rPr i="1" lang="ru-RU"/>
              <a:t>дати рекомендації, що можна зробити, аби покращити результат;</a:t>
            </a:r>
            <a:endParaRPr/>
          </a:p>
          <a:p>
            <a:pPr indent="-342900" lvl="0" marL="342900" rtl="0" algn="l">
              <a:spcBef>
                <a:spcPts val="1000"/>
              </a:spcBef>
              <a:spcAft>
                <a:spcPts val="0"/>
              </a:spcAft>
              <a:buSzPts val="1800"/>
              <a:buChar char="🠶"/>
            </a:pPr>
            <a:r>
              <a:rPr i="1" lang="ru-RU"/>
              <a:t>підказати (за потреби), яким шляхом можна піти, аби покращити результат.</a:t>
            </a:r>
            <a:endParaRPr/>
          </a:p>
          <a:p>
            <a:pPr indent="0" lvl="0" marL="0" rtl="0" algn="l">
              <a:spcBef>
                <a:spcPts val="1000"/>
              </a:spcBef>
              <a:spcAft>
                <a:spcPts val="0"/>
              </a:spcAft>
              <a:buSzPts val="1800"/>
              <a:buNone/>
            </a:pPr>
            <a:r>
              <a:rPr lang="ru-RU"/>
              <a:t>На старті чи наприкінці уроку можна дати учням завдання написати відповіді на кілька запитань (це сприятиме розвитку вміння самооцінювання та рефлексії):</a:t>
            </a:r>
            <a:endParaRPr/>
          </a:p>
          <a:p>
            <a:pPr indent="0" lvl="0" marL="0" rtl="0" algn="l">
              <a:spcBef>
                <a:spcPts val="1000"/>
              </a:spcBef>
              <a:spcAft>
                <a:spcPts val="0"/>
              </a:spcAft>
              <a:buSzPts val="1800"/>
              <a:buNone/>
            </a:pPr>
            <a:r>
              <a:rPr i="1" lang="ru-RU"/>
              <a:t>Чого я навчився на цьому уроці/ під час вивчення цієї теми?</a:t>
            </a:r>
            <a:endParaRPr/>
          </a:p>
          <a:p>
            <a:pPr indent="0" lvl="0" marL="0" rtl="0" algn="l">
              <a:spcBef>
                <a:spcPts val="1000"/>
              </a:spcBef>
              <a:spcAft>
                <a:spcPts val="0"/>
              </a:spcAft>
              <a:buSzPts val="1800"/>
              <a:buNone/>
            </a:pPr>
            <a:r>
              <a:rPr i="1" lang="ru-RU"/>
              <a:t>Як я можу розповісти іншому про те, чого навчився?</a:t>
            </a:r>
            <a:endParaRPr/>
          </a:p>
          <a:p>
            <a:pPr indent="0" lvl="0" marL="0" rtl="0" algn="l">
              <a:spcBef>
                <a:spcPts val="1000"/>
              </a:spcBef>
              <a:spcAft>
                <a:spcPts val="0"/>
              </a:spcAft>
              <a:buSzPts val="1800"/>
              <a:buNone/>
            </a:pPr>
            <a:r>
              <a:rPr i="1" lang="ru-RU"/>
              <a:t>Що на уроці було найважливішим?</a:t>
            </a:r>
            <a:endParaRPr i="1"/>
          </a:p>
          <a:p>
            <a:pPr indent="0" lvl="0" marL="0" rtl="0" algn="l">
              <a:spcBef>
                <a:spcPts val="1000"/>
              </a:spcBef>
              <a:spcAft>
                <a:spcPts val="0"/>
              </a:spcAft>
              <a:buSzPts val="1800"/>
              <a:buNone/>
            </a:pPr>
            <a:r>
              <a:rPr i="1" lang="ru-RU"/>
              <a:t>Яка інформація потребує більш детального розгляду?</a:t>
            </a:r>
            <a:endParaRPr i="1"/>
          </a:p>
          <a:p>
            <a:pPr indent="0" lvl="0" marL="0" rtl="0" algn="l">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Легкий дым">
  <a:themeElements>
    <a:clrScheme name="Легкий дым">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