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chemeClr val="lt1"/>
            </a:gs>
            <a:gs pos="100000">
              <a:srgbClr val="9E9E9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1653540" y="413076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389438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4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6936" lvl="0" marL="457200" algn="l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50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0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8000" rotWithShape="0" algn="tl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b="1" sz="3000">
                <a:solidFill>
                  <a:srgbClr val="FEF7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indent="-289560" lvl="1" marL="91440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66700" lvl="2" marL="13716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74319" lvl="3" marL="1828800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68604" lvl="4" marL="2286000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interactive.ranok.com.ua/qr.php?code=3500%D0%A1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100000"/>
              <a:buFont typeface="Trebuchet MS"/>
              <a:buNone/>
            </a:pPr>
            <a:r>
              <a:rPr lang="uk-UA"/>
              <a:t>ЯК ВИКОРИСТОВУЄТЬСЯ САМООЦІНЮВАННЯ НА УРОКАХ НІМЕЦЬКОЇ МОВИ</a:t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52"/>
              <a:buNone/>
            </a:pPr>
            <a:r>
              <a:rPr b="1" i="1" lang="uk-UA" sz="2400"/>
              <a:t>Оцінювання самих себе – це вміння не тільки  знаходити власні помилки, а й визначати власні перемоги.</a:t>
            </a:r>
            <a:endParaRPr b="1" i="1" sz="24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№3 “САМ СОБІ ВЧИТЕЛЬ”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3942"/>
              <a:buChar char="⦿"/>
            </a:pPr>
            <a:r>
              <a:rPr lang="uk-UA" sz="5400"/>
              <a:t>Учні самостійно перевіряють завдання і отримують відповідну оцінку.</a:t>
            </a:r>
            <a:endParaRPr sz="5400"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ПРИКЛАДИ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uk-UA" u="sng">
                <a:solidFill>
                  <a:schemeClr val="hlink"/>
                </a:solidFill>
                <a:hlinkClick r:id="rId3"/>
              </a:rPr>
              <a:t>http://interactive.ranok.com.ua/qr.php?code=3500С</a:t>
            </a:r>
            <a:endParaRPr/>
          </a:p>
        </p:txBody>
      </p:sp>
      <p:pic>
        <p:nvPicPr>
          <p:cNvPr descr="C:\Users\Админ_\Downloads\Screenshot_20221220-141223_Gallery (1).jpg" id="154" name="Google Shape;1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6" y="2492896"/>
            <a:ext cx="4283182" cy="367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ПРИКЛАДИ</a:t>
            </a:r>
            <a:endParaRPr/>
          </a:p>
        </p:txBody>
      </p:sp>
      <p:pic>
        <p:nvPicPr>
          <p:cNvPr descr="C:\Users\Админ_\Downloads\Screenshot_20221220-141526_Gallery.jpg" id="160" name="Google Shape;16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5" y="1962439"/>
            <a:ext cx="5645161" cy="449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ЗАСВОЄННЯ ЛЕКСИКИ(ЛО)</a:t>
            </a:r>
            <a:endParaRPr/>
          </a:p>
        </p:txBody>
      </p:sp>
      <p:pic>
        <p:nvPicPr>
          <p:cNvPr descr="C:\Users\Админ_\Downloads\Screenshot_20221219-123858_Chrome.jpg" id="166" name="Google Shape;16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609726"/>
            <a:ext cx="4752528" cy="4901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6600"/>
              <a:buFont typeface="Trebuchet MS"/>
              <a:buNone/>
            </a:pPr>
            <a:r>
              <a:rPr lang="uk-UA" sz="6600"/>
              <a:t>ВСТУП</a:t>
            </a:r>
            <a:endParaRPr sz="6600"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uk-UA"/>
              <a:t>Учнівс ьке самооцінювання в сучасній школі є невід’ємним елементом навчання, оскільки воно сприяє покращенню спілкування між учнями та надає можливості усвідомити свої труднощі, визначити потреби, засвоїти стратегіїї сомоконтролю та самооцінювання</a:t>
            </a:r>
            <a:endParaRPr/>
          </a:p>
          <a:p>
            <a:pPr indent="-153797" lvl="0" marL="274320" rtl="0" algn="l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6600"/>
              <a:buFont typeface="Trebuchet MS"/>
              <a:buNone/>
            </a:pPr>
            <a:r>
              <a:rPr lang="uk-UA" sz="6600"/>
              <a:t>ВСТУП</a:t>
            </a:r>
            <a:endParaRPr sz="6600"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uk-UA"/>
              <a:t>. Застосування самооцінювання на різних етапах навчання дає змогу учням виявити свої сильні та слабкі сторони, нести відповідальність за власну підготовку до уроку та спонукає  до самовдосконалення.</a:t>
            </a:r>
            <a:endParaRPr/>
          </a:p>
          <a:p>
            <a:pPr indent="-153797" lvl="0" marL="274320" rtl="0" algn="l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6600"/>
              <a:buFont typeface="Trebuchet MS"/>
              <a:buNone/>
            </a:pPr>
            <a:r>
              <a:rPr lang="uk-UA" sz="6600"/>
              <a:t>ВСТУП</a:t>
            </a:r>
            <a:endParaRPr sz="6600"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uk-UA"/>
              <a:t>Основою для самооцінювання є учнівська здатність до рефлексії засвоєного на уроках.Це допомагає вчителю оптимізувати навчальний процес , оскільки нам важливо не тільки  дізнатися і зрозуміти  емоційний стан учня, але й те наскільки продуктивним став для учня урок.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898"/>
              <a:buChar char="⦿"/>
            </a:pPr>
            <a:r>
              <a:rPr b="1" i="1" lang="uk-UA" u="sng"/>
              <a:t>На своїх уроках  я використовую такі прийоми самооцінювання:</a:t>
            </a:r>
            <a:endParaRPr b="1" i="1" u="sng"/>
          </a:p>
          <a:p>
            <a:pPr indent="-153797" lvl="0" marL="274320" rtl="0" algn="l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№1 “ ПЕРЕВІР СЕБЕ”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uk-UA"/>
              <a:t>Учні самостійно виконують завдання, а потім учитель повідомляє правильні відповіді(у формі “+” або “-”. І підраховується кількість  балів.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3356992"/>
            <a:ext cx="6840760" cy="267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ПЕРЕВІР СЕБЕ</a:t>
            </a:r>
            <a:endParaRPr/>
          </a:p>
        </p:txBody>
      </p:sp>
      <p:pic>
        <p:nvPicPr>
          <p:cNvPr descr="20221216_103811.jpg" id="121" name="Google Shape;121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1" y="1916833"/>
            <a:ext cx="7427168" cy="352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ПЕРЕВІР СЕБЕ</a:t>
            </a:r>
            <a:endParaRPr/>
          </a:p>
        </p:txBody>
      </p:sp>
      <p:pic>
        <p:nvPicPr>
          <p:cNvPr descr="20221216_104428.jpg" id="127" name="Google Shape;12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44824"/>
            <a:ext cx="7239000" cy="367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 №2 “ ВЗАЄМОПЕРЕВІРКА”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898"/>
              <a:buChar char="⦿"/>
            </a:pPr>
            <a:r>
              <a:rPr lang="uk-UA"/>
              <a:t>(учні виконують в парах однакове завдання, а потім перевіряють роботи в режимі)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3212"/>
              <a:buChar char="⦿"/>
            </a:pPr>
            <a:r>
              <a:rPr lang="uk-UA" sz="4400"/>
              <a:t>Schuler              Schuler</a:t>
            </a:r>
            <a:endParaRPr sz="4400"/>
          </a:p>
        </p:txBody>
      </p:sp>
      <p:sp>
        <p:nvSpPr>
          <p:cNvPr id="134" name="Google Shape;134;p20"/>
          <p:cNvSpPr/>
          <p:nvPr/>
        </p:nvSpPr>
        <p:spPr>
          <a:xfrm>
            <a:off x="2987824" y="3140968"/>
            <a:ext cx="2016224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40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0"/>
          <p:cNvSpPr/>
          <p:nvPr/>
        </p:nvSpPr>
        <p:spPr>
          <a:xfrm rot="10800000">
            <a:off x="2915816" y="3140968"/>
            <a:ext cx="1512168" cy="504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40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/>
              <a:t>ПРИКЛАДИ ВЗАЄМОПЕРЕВІРКИ</a:t>
            </a:r>
            <a:endParaRPr/>
          </a:p>
        </p:txBody>
      </p:sp>
      <p:pic>
        <p:nvPicPr>
          <p:cNvPr descr="20221216_111250.jpg" id="141" name="Google Shape;14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44824"/>
            <a:ext cx="723900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