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/>
          <p:nvPr/>
        </p:nvSpPr>
        <p:spPr>
          <a:xfrm flipH="1" rot="10800000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/>
          <p:nvPr/>
        </p:nvSpPr>
        <p:spPr>
          <a:xfrm flipH="1" rot="10800000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2"/>
          <p:cNvSpPr/>
          <p:nvPr/>
        </p:nvSpPr>
        <p:spPr>
          <a:xfrm flipH="1" rot="10800000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"/>
          <p:cNvSpPr/>
          <p:nvPr/>
        </p:nvSpPr>
        <p:spPr>
          <a:xfrm flipH="1" rot="10800000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"/>
          <p:cNvSpPr/>
          <p:nvPr/>
        </p:nvSpPr>
        <p:spPr>
          <a:xfrm flipH="1" rot="10800000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2"/>
          <p:cNvSpPr/>
          <p:nvPr/>
        </p:nvSpPr>
        <p:spPr>
          <a:xfrm flipH="1" rot="10800000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0" type="dt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"/>
          <p:cNvSpPr txBox="1"/>
          <p:nvPr>
            <p:ph idx="11" type="ftr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"/>
          <p:cNvSpPr txBox="1"/>
          <p:nvPr>
            <p:ph idx="12" type="sldNum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" type="body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1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2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2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1" type="body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2" type="body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3" type="body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4" type="body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68" name="Google Shape;68;p6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0" type="dt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8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9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4705"/>
              </a:srgbClr>
            </a:outerShdw>
          </a:effectLst>
        </p:spPr>
      </p:sp>
      <p:sp>
        <p:nvSpPr>
          <p:cNvPr id="88" name="Google Shape;88;p10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0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0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1"/>
          <p:cNvSpPr/>
          <p:nvPr/>
        </p:nvSpPr>
        <p:spPr>
          <a:xfrm flipH="1" rot="10800000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1"/>
          <p:cNvSpPr/>
          <p:nvPr/>
        </p:nvSpPr>
        <p:spPr>
          <a:xfrm flipH="1" rot="10800000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" name="Google Shape;19;p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1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2" name="Google Shape;22;p1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Google Shape;23;p1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rebuchet MS"/>
              <a:buNone/>
            </a:pPr>
            <a:r>
              <a:rPr lang="uk-UA"/>
              <a:t>Алгоритм спільної розробки критеріїв оцінювання</a:t>
            </a:r>
            <a:br>
              <a:rPr lang="uk-UA"/>
            </a:br>
            <a:r>
              <a:rPr lang="uk-UA"/>
              <a:t>(вчитель – учень)</a:t>
            </a:r>
            <a:endParaRPr/>
          </a:p>
        </p:txBody>
      </p:sp>
      <p:sp>
        <p:nvSpPr>
          <p:cNvPr id="109" name="Google Shape;109;p13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uk-UA"/>
              <a:t>Атаманюк І.І.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gradFill>
            <a:gsLst>
              <a:gs pos="0">
                <a:srgbClr val="C5D7D8"/>
              </a:gs>
              <a:gs pos="55000">
                <a:srgbClr val="73A6AD"/>
              </a:gs>
              <a:gs pos="100000">
                <a:srgbClr val="3E767C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25400">
              <a:srgbClr val="000000">
                <a:alpha val="4470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uk-UA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Крок №1</a:t>
            </a:r>
            <a:endParaRPr/>
          </a:p>
        </p:txBody>
      </p:sp>
      <p:sp>
        <p:nvSpPr>
          <p:cNvPr id="115" name="Google Shape;115;p14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365760" rtl="0" algn="l"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uk-UA" sz="4400"/>
              <a:t> Оголошення учням мети і завдання навчального заняття перед початком вивчення теми, розділу</a:t>
            </a:r>
            <a:r>
              <a:rPr lang="uk-UA"/>
              <a:t>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gradFill>
            <a:gsLst>
              <a:gs pos="0">
                <a:srgbClr val="C5D7D8"/>
              </a:gs>
              <a:gs pos="55000">
                <a:srgbClr val="73A6AD"/>
              </a:gs>
              <a:gs pos="100000">
                <a:srgbClr val="3E767C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25400">
              <a:srgbClr val="000000">
                <a:alpha val="4470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uk-UA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Крок №2</a:t>
            </a:r>
            <a:endParaRPr/>
          </a:p>
        </p:txBody>
      </p:sp>
      <p:sp>
        <p:nvSpPr>
          <p:cNvPr id="121" name="Google Shape;121;p15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4000"/>
              <a:buChar char="•"/>
            </a:pPr>
            <a:r>
              <a:rPr lang="uk-UA" sz="4000"/>
              <a:t> Прохання до учнів написати один-два критерії за якими будуть оцінювати роботу.</a:t>
            </a:r>
            <a:endParaRPr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gradFill>
            <a:gsLst>
              <a:gs pos="0">
                <a:srgbClr val="C5D7D8"/>
              </a:gs>
              <a:gs pos="55000">
                <a:srgbClr val="73A6AD"/>
              </a:gs>
              <a:gs pos="100000">
                <a:srgbClr val="3E767C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25400">
              <a:srgbClr val="000000">
                <a:alpha val="4470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uk-UA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Крок №3</a:t>
            </a:r>
            <a:endParaRPr/>
          </a:p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365760" rtl="0" algn="l"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uk-UA" sz="4400"/>
              <a:t> Записати на дошці усі критерії</a:t>
            </a:r>
            <a:endParaRPr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gradFill>
            <a:gsLst>
              <a:gs pos="0">
                <a:srgbClr val="C5D7D8"/>
              </a:gs>
              <a:gs pos="55000">
                <a:srgbClr val="73A6AD"/>
              </a:gs>
              <a:gs pos="100000">
                <a:srgbClr val="3E767C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25400">
              <a:srgbClr val="000000">
                <a:alpha val="4470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uk-UA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Крок №4</a:t>
            </a:r>
            <a:endParaRPr/>
          </a:p>
        </p:txBody>
      </p:sp>
      <p:sp>
        <p:nvSpPr>
          <p:cNvPr id="133" name="Google Shape;133;p17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365760" rtl="0" algn="l"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uk-UA" sz="4400"/>
              <a:t>Вчитель переконується, що всі учні з розуміли запропоновані критерії</a:t>
            </a:r>
            <a:endParaRPr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gradFill>
            <a:gsLst>
              <a:gs pos="0">
                <a:srgbClr val="C5D7D8"/>
              </a:gs>
              <a:gs pos="55000">
                <a:srgbClr val="73A6AD"/>
              </a:gs>
              <a:gs pos="100000">
                <a:srgbClr val="3E767C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25400">
              <a:srgbClr val="000000">
                <a:alpha val="4470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uk-UA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Крок №5</a:t>
            </a:r>
            <a:endParaRPr/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365760" rtl="0" algn="l"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uk-UA" sz="4400"/>
              <a:t>Розміщення критеріїв за ступенем важливості</a:t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gradFill>
            <a:gsLst>
              <a:gs pos="0">
                <a:srgbClr val="C5D7D8"/>
              </a:gs>
              <a:gs pos="55000">
                <a:srgbClr val="73A6AD"/>
              </a:gs>
              <a:gs pos="100000">
                <a:srgbClr val="3E767C"/>
              </a:gs>
            </a:gsLst>
            <a:path path="circle">
              <a:fillToRect b="100%" r="100%"/>
            </a:path>
            <a:tileRect l="-100%" t="-100%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25400">
              <a:srgbClr val="000000">
                <a:alpha val="4470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uk-UA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Крок №6</a:t>
            </a:r>
            <a:endParaRPr/>
          </a:p>
        </p:txBody>
      </p:sp>
      <p:sp>
        <p:nvSpPr>
          <p:cNvPr id="145" name="Google Shape;145;p19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4000"/>
              <a:buChar char="•"/>
            </a:pPr>
            <a:r>
              <a:rPr lang="uk-UA" sz="4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У процесі обговорення усі разом обирають пріоритетні критерії.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Городская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